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655" r:id="rId2"/>
    <p:sldMasterId id="2147483667" r:id="rId3"/>
    <p:sldMasterId id="2147483675" r:id="rId4"/>
    <p:sldMasterId id="2147483691" r:id="rId5"/>
    <p:sldMasterId id="2147483693" r:id="rId6"/>
    <p:sldMasterId id="2147483688" r:id="rId7"/>
    <p:sldMasterId id="2147483676" r:id="rId8"/>
    <p:sldMasterId id="2147483697" r:id="rId9"/>
    <p:sldMasterId id="2147483699" r:id="rId10"/>
    <p:sldMasterId id="2147483700" r:id="rId11"/>
  </p:sldMasterIdLst>
  <p:notesMasterIdLst>
    <p:notesMasterId r:id="rId34"/>
  </p:notesMasterIdLst>
  <p:handoutMasterIdLst>
    <p:handoutMasterId r:id="rId35"/>
  </p:handoutMasterIdLst>
  <p:sldIdLst>
    <p:sldId id="312" r:id="rId12"/>
    <p:sldId id="271" r:id="rId13"/>
    <p:sldId id="313" r:id="rId14"/>
    <p:sldId id="290" r:id="rId15"/>
    <p:sldId id="263" r:id="rId16"/>
    <p:sldId id="297" r:id="rId17"/>
    <p:sldId id="273" r:id="rId18"/>
    <p:sldId id="275" r:id="rId19"/>
    <p:sldId id="274" r:id="rId20"/>
    <p:sldId id="314" r:id="rId21"/>
    <p:sldId id="319" r:id="rId22"/>
    <p:sldId id="281" r:id="rId23"/>
    <p:sldId id="295" r:id="rId24"/>
    <p:sldId id="317" r:id="rId25"/>
    <p:sldId id="288" r:id="rId26"/>
    <p:sldId id="318" r:id="rId27"/>
    <p:sldId id="305" r:id="rId28"/>
    <p:sldId id="306" r:id="rId29"/>
    <p:sldId id="307" r:id="rId30"/>
    <p:sldId id="308" r:id="rId31"/>
    <p:sldId id="309" r:id="rId32"/>
    <p:sldId id="316" r:id="rId3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7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AE493-7CEF-4259-85A1-EC46609898C7}" type="doc">
      <dgm:prSet loTypeId="urn:microsoft.com/office/officeart/2005/8/layout/vList3" loCatId="pictur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0162C6-B326-428C-94EB-6342C593D6CD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AU" noProof="0" dirty="0" smtClean="0"/>
            <a:t>Address land and sea-based </a:t>
          </a:r>
          <a:r>
            <a:rPr lang="en-AU" b="0" noProof="0" dirty="0" smtClean="0"/>
            <a:t>sources of pollutants and contaminants.</a:t>
          </a:r>
          <a:endParaRPr lang="en-AU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CF0FB-5B43-4E5D-901C-70F4DCE640E2}" type="parTrans" cxnId="{C231CCCE-3E34-480F-B84B-5871F54C338D}">
      <dgm:prSet/>
      <dgm:spPr/>
      <dgm:t>
        <a:bodyPr/>
        <a:lstStyle/>
        <a:p>
          <a:pPr algn="l"/>
          <a:endParaRPr lang="en-US"/>
        </a:p>
      </dgm:t>
    </dgm:pt>
    <dgm:pt modelId="{2C23EE4E-1FCE-464C-96E0-820F9C4ADFB0}" type="sibTrans" cxnId="{C231CCCE-3E34-480F-B84B-5871F54C338D}">
      <dgm:prSet/>
      <dgm:spPr/>
      <dgm:t>
        <a:bodyPr/>
        <a:lstStyle/>
        <a:p>
          <a:pPr algn="l"/>
          <a:endParaRPr lang="en-US"/>
        </a:p>
      </dgm:t>
    </dgm:pt>
    <dgm:pt modelId="{7D4758ED-131E-444C-B3ED-8454547B21AA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AU" b="0" noProof="0" dirty="0" smtClean="0"/>
            <a:t>Protect, monitor, manage and restore ecosystems under multiple stressors</a:t>
          </a:r>
          <a:endParaRPr lang="en-AU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ED3C02-78A9-4087-8159-46E4B3B4CD01}" type="parTrans" cxnId="{CE980932-568F-4346-98DC-1348A347539E}">
      <dgm:prSet/>
      <dgm:spPr/>
      <dgm:t>
        <a:bodyPr/>
        <a:lstStyle/>
        <a:p>
          <a:pPr algn="l"/>
          <a:endParaRPr lang="en-US"/>
        </a:p>
      </dgm:t>
    </dgm:pt>
    <dgm:pt modelId="{221B141D-C1B5-4DCE-AC88-042CF900E737}" type="sibTrans" cxnId="{CE980932-568F-4346-98DC-1348A347539E}">
      <dgm:prSet/>
      <dgm:spPr/>
      <dgm:t>
        <a:bodyPr/>
        <a:lstStyle/>
        <a:p>
          <a:pPr algn="l"/>
          <a:endParaRPr lang="en-US"/>
        </a:p>
      </dgm:t>
    </dgm:pt>
    <dgm:pt modelId="{5A9F4254-DB5C-4277-AECF-7B55D18290DF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AU" noProof="0" dirty="0" smtClean="0"/>
            <a:t>Optimise the role of the ocean to </a:t>
          </a:r>
          <a:r>
            <a:rPr lang="en-AU" b="0" noProof="0" dirty="0" smtClean="0"/>
            <a:t>sustainably feed the world’s population</a:t>
          </a:r>
          <a:r>
            <a:rPr lang="en-AU" noProof="0" dirty="0" smtClean="0"/>
            <a:t>.</a:t>
          </a:r>
          <a:endParaRPr lang="en-AU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7250A-EA4F-49C4-9F6F-A253F1E797F3}" type="parTrans" cxnId="{D5E3B9C4-B655-4400-A6DE-2CECA61D8A63}">
      <dgm:prSet/>
      <dgm:spPr/>
      <dgm:t>
        <a:bodyPr/>
        <a:lstStyle/>
        <a:p>
          <a:pPr algn="l"/>
          <a:endParaRPr lang="en-US"/>
        </a:p>
      </dgm:t>
    </dgm:pt>
    <dgm:pt modelId="{49D9CB6D-0AE9-47E6-9AB3-66B206195F1C}" type="sibTrans" cxnId="{D5E3B9C4-B655-4400-A6DE-2CECA61D8A63}">
      <dgm:prSet/>
      <dgm:spPr/>
      <dgm:t>
        <a:bodyPr/>
        <a:lstStyle/>
        <a:p>
          <a:pPr algn="l"/>
          <a:endParaRPr lang="en-US"/>
        </a:p>
      </dgm:t>
    </dgm:pt>
    <dgm:pt modelId="{D5BEB999-FD9D-45E4-BF89-0421BDB2F754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AU" noProof="0" dirty="0" smtClean="0"/>
            <a:t>Contribute to </a:t>
          </a:r>
          <a:r>
            <a:rPr lang="en-AU" b="0" noProof="0" dirty="0" smtClean="0"/>
            <a:t>equitable and sustainable development of the ocean economy</a:t>
          </a:r>
          <a:r>
            <a:rPr lang="en-AU" u="none" noProof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AU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D03236-1857-4333-A04F-386867556E51}" type="parTrans" cxnId="{0D96095D-C9F1-4B0B-ADDF-F99C0B2DA496}">
      <dgm:prSet/>
      <dgm:spPr/>
      <dgm:t>
        <a:bodyPr/>
        <a:lstStyle/>
        <a:p>
          <a:pPr algn="l"/>
          <a:endParaRPr lang="en-US"/>
        </a:p>
      </dgm:t>
    </dgm:pt>
    <dgm:pt modelId="{B2E573AD-E117-4896-B562-9FC11095909E}" type="sibTrans" cxnId="{0D96095D-C9F1-4B0B-ADDF-F99C0B2DA496}">
      <dgm:prSet/>
      <dgm:spPr/>
      <dgm:t>
        <a:bodyPr/>
        <a:lstStyle/>
        <a:p>
          <a:pPr algn="l"/>
          <a:endParaRPr lang="en-US"/>
        </a:p>
      </dgm:t>
    </dgm:pt>
    <dgm:pt modelId="{B1F6636C-37EA-4F94-81F9-59C0698243AD}">
      <dgm:prSet/>
      <dgm:spPr>
        <a:solidFill>
          <a:schemeClr val="accent1"/>
        </a:solidFill>
      </dgm:spPr>
      <dgm:t>
        <a:bodyPr/>
        <a:lstStyle/>
        <a:p>
          <a:pPr algn="l"/>
          <a:r>
            <a:rPr lang="en-AU" noProof="0" dirty="0" smtClean="0"/>
            <a:t>Understand the </a:t>
          </a:r>
          <a:r>
            <a:rPr lang="en-AU" b="0" noProof="0" dirty="0" smtClean="0"/>
            <a:t>ocean-climate nexus, </a:t>
          </a:r>
          <a:r>
            <a:rPr lang="en-AU" noProof="0" dirty="0" smtClean="0"/>
            <a:t>build resilience and improve predictions and forecasts.</a:t>
          </a:r>
          <a:endParaRPr lang="en-AU" u="none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2B62B-35C3-4DA1-9932-1FAE944325C0}" type="parTrans" cxnId="{7183A4EF-C8F1-4C73-BD46-CC2F058569AE}">
      <dgm:prSet/>
      <dgm:spPr/>
      <dgm:t>
        <a:bodyPr/>
        <a:lstStyle/>
        <a:p>
          <a:pPr algn="l"/>
          <a:endParaRPr lang="en-US"/>
        </a:p>
      </dgm:t>
    </dgm:pt>
    <dgm:pt modelId="{CBDFF8C8-C44B-4C1B-AE15-64811FFE0E5D}" type="sibTrans" cxnId="{7183A4EF-C8F1-4C73-BD46-CC2F058569AE}">
      <dgm:prSet/>
      <dgm:spPr/>
      <dgm:t>
        <a:bodyPr/>
        <a:lstStyle/>
        <a:p>
          <a:pPr algn="l"/>
          <a:endParaRPr lang="en-US"/>
        </a:p>
      </dgm:t>
    </dgm:pt>
    <dgm:pt modelId="{E13E2863-3E8E-4030-9ABA-33A8BDCFC6E4}">
      <dgm:prSet/>
      <dgm:spPr>
        <a:solidFill>
          <a:srgbClr val="92D050"/>
        </a:solidFill>
      </dgm:spPr>
      <dgm:t>
        <a:bodyPr/>
        <a:lstStyle/>
        <a:p>
          <a:pPr algn="l"/>
          <a:r>
            <a:rPr lang="en-AU" b="0" noProof="0" dirty="0" smtClean="0"/>
            <a:t>Expand multi-hazard warning systems and </a:t>
          </a:r>
          <a:r>
            <a:rPr lang="en-AU" noProof="0" dirty="0" smtClean="0"/>
            <a:t>mainstream community preparedness and resilience.</a:t>
          </a:r>
          <a:endParaRPr lang="en-AU" u="none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0FD8AE-1428-47E8-B114-05D199DBC1B6}" type="parTrans" cxnId="{E6E35573-71C9-425F-8022-87FB8099307F}">
      <dgm:prSet/>
      <dgm:spPr/>
      <dgm:t>
        <a:bodyPr/>
        <a:lstStyle/>
        <a:p>
          <a:pPr algn="l"/>
          <a:endParaRPr lang="en-US"/>
        </a:p>
      </dgm:t>
    </dgm:pt>
    <dgm:pt modelId="{5BD9830C-EE46-46E5-9670-AB105D504FFB}" type="sibTrans" cxnId="{E6E35573-71C9-425F-8022-87FB8099307F}">
      <dgm:prSet/>
      <dgm:spPr/>
      <dgm:t>
        <a:bodyPr/>
        <a:lstStyle/>
        <a:p>
          <a:pPr algn="l"/>
          <a:endParaRPr lang="en-US"/>
        </a:p>
      </dgm:t>
    </dgm:pt>
    <dgm:pt modelId="{C2922C01-4B60-4905-B424-A88B8997FE0A}">
      <dgm:prSet/>
      <dgm:spPr>
        <a:solidFill>
          <a:srgbClr val="92D050"/>
        </a:solidFill>
      </dgm:spPr>
      <dgm:t>
        <a:bodyPr/>
        <a:lstStyle/>
        <a:p>
          <a:pPr algn="l"/>
          <a:r>
            <a:rPr lang="en-AU" noProof="0" dirty="0" smtClean="0"/>
            <a:t>Ensure a sustainable </a:t>
          </a:r>
          <a:r>
            <a:rPr lang="en-AU" b="0" noProof="0" dirty="0" smtClean="0"/>
            <a:t>ocean observing system that delivers timely data and across all ocean basins.</a:t>
          </a:r>
          <a:endParaRPr lang="en-AU" b="0" u="none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AC94F-094B-4FFE-92F6-1F804851D7A8}" type="parTrans" cxnId="{724BE9D4-41A7-4CF6-B148-E21D6849AC89}">
      <dgm:prSet/>
      <dgm:spPr/>
      <dgm:t>
        <a:bodyPr/>
        <a:lstStyle/>
        <a:p>
          <a:pPr algn="l"/>
          <a:endParaRPr lang="en-US"/>
        </a:p>
      </dgm:t>
    </dgm:pt>
    <dgm:pt modelId="{1975A309-0360-4A37-9BDF-C2B605039AE3}" type="sibTrans" cxnId="{724BE9D4-41A7-4CF6-B148-E21D6849AC89}">
      <dgm:prSet/>
      <dgm:spPr/>
      <dgm:t>
        <a:bodyPr/>
        <a:lstStyle/>
        <a:p>
          <a:pPr algn="l"/>
          <a:endParaRPr lang="en-US"/>
        </a:p>
      </dgm:t>
    </dgm:pt>
    <dgm:pt modelId="{6B1980F1-4458-4312-BBF1-5D1CE10A405A}">
      <dgm:prSet/>
      <dgm:spPr>
        <a:solidFill>
          <a:srgbClr val="92D050"/>
        </a:solidFill>
      </dgm:spPr>
      <dgm:t>
        <a:bodyPr/>
        <a:lstStyle/>
        <a:p>
          <a:pPr algn="l"/>
          <a:r>
            <a:rPr lang="en-AU" noProof="0" dirty="0" smtClean="0"/>
            <a:t>Develop a </a:t>
          </a:r>
          <a:r>
            <a:rPr lang="en-AU" b="0" noProof="0" dirty="0" smtClean="0"/>
            <a:t>comprehensive digital representation of the ocean.</a:t>
          </a:r>
          <a:endParaRPr lang="en-AU" b="0" u="none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CE6EC9-7F1E-4738-9233-8C47D5522CF5}" type="parTrans" cxnId="{5BBC6FF4-E156-4D3A-9B3A-46A4AEF5CB70}">
      <dgm:prSet/>
      <dgm:spPr/>
      <dgm:t>
        <a:bodyPr/>
        <a:lstStyle/>
        <a:p>
          <a:pPr algn="l"/>
          <a:endParaRPr lang="en-US"/>
        </a:p>
      </dgm:t>
    </dgm:pt>
    <dgm:pt modelId="{4D47DE4C-9AC0-4EA3-8B7E-D47189B086D3}" type="sibTrans" cxnId="{5BBC6FF4-E156-4D3A-9B3A-46A4AEF5CB70}">
      <dgm:prSet/>
      <dgm:spPr/>
      <dgm:t>
        <a:bodyPr/>
        <a:lstStyle/>
        <a:p>
          <a:pPr algn="l"/>
          <a:endParaRPr lang="en-US"/>
        </a:p>
      </dgm:t>
    </dgm:pt>
    <dgm:pt modelId="{0F5A3F4F-B803-447E-B133-43FBA4D8467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AU" noProof="0" dirty="0" smtClean="0"/>
            <a:t>Ensure </a:t>
          </a:r>
          <a:r>
            <a:rPr lang="en-AU" b="0" noProof="0" dirty="0" smtClean="0"/>
            <a:t>comprehensive capacity development and equitable access to data, information, knowledge and technology.</a:t>
          </a:r>
          <a:endParaRPr lang="en-AU" b="0" u="none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A86B2-8A31-4DB6-850B-9670EFFBE149}" type="parTrans" cxnId="{F1A04F7D-BB89-47CA-86EF-EE5A33B75179}">
      <dgm:prSet/>
      <dgm:spPr/>
      <dgm:t>
        <a:bodyPr/>
        <a:lstStyle/>
        <a:p>
          <a:endParaRPr lang="en-US"/>
        </a:p>
      </dgm:t>
    </dgm:pt>
    <dgm:pt modelId="{4AF96A01-0C83-4E0E-80C9-0CB0F3B5C59B}" type="sibTrans" cxnId="{F1A04F7D-BB89-47CA-86EF-EE5A33B75179}">
      <dgm:prSet/>
      <dgm:spPr/>
      <dgm:t>
        <a:bodyPr/>
        <a:lstStyle/>
        <a:p>
          <a:endParaRPr lang="en-US"/>
        </a:p>
      </dgm:t>
    </dgm:pt>
    <dgm:pt modelId="{4E82BF41-2A97-430D-9A26-1458A442A6F4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AU" b="0" noProof="0" dirty="0" smtClean="0"/>
            <a:t>Identify and overcome barriers to the behaviour change that </a:t>
          </a:r>
          <a:r>
            <a:rPr lang="en-AU" noProof="0" dirty="0" smtClean="0"/>
            <a:t>is required for a step change in humanity’s relationship with the ocean.</a:t>
          </a:r>
          <a:endParaRPr lang="en-AU" u="none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E3E5D-EB9A-4068-8787-7EA08079A5CA}" type="parTrans" cxnId="{3AA145BE-4BA4-4F8B-880C-D10477ECE611}">
      <dgm:prSet/>
      <dgm:spPr/>
      <dgm:t>
        <a:bodyPr/>
        <a:lstStyle/>
        <a:p>
          <a:endParaRPr lang="en-US"/>
        </a:p>
      </dgm:t>
    </dgm:pt>
    <dgm:pt modelId="{C22C7301-981F-4A23-8C2F-F2FBF9033344}" type="sibTrans" cxnId="{3AA145BE-4BA4-4F8B-880C-D10477ECE611}">
      <dgm:prSet/>
      <dgm:spPr/>
      <dgm:t>
        <a:bodyPr/>
        <a:lstStyle/>
        <a:p>
          <a:endParaRPr lang="en-US"/>
        </a:p>
      </dgm:t>
    </dgm:pt>
    <dgm:pt modelId="{694D3299-E970-49DF-A210-8FEE7E1D5378}" type="pres">
      <dgm:prSet presAssocID="{C22AE493-7CEF-4259-85A1-EC46609898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1550EA-B125-4425-A696-90411E3F113E}" type="pres">
      <dgm:prSet presAssocID="{A30162C6-B326-428C-94EB-6342C593D6CD}" presName="composite" presStyleCnt="0"/>
      <dgm:spPr/>
    </dgm:pt>
    <dgm:pt modelId="{30A3F8A9-2F42-437D-A191-F762827794BC}" type="pres">
      <dgm:prSet presAssocID="{A30162C6-B326-428C-94EB-6342C593D6CD}" presName="imgShp" presStyleLbl="fgImgPlac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C30FF558-BF40-4FDA-9CC9-76FCFBD06A8C}" type="pres">
      <dgm:prSet presAssocID="{A30162C6-B326-428C-94EB-6342C593D6CD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8F823-3DA0-4BA8-8856-7CE454EA9AE3}" type="pres">
      <dgm:prSet presAssocID="{2C23EE4E-1FCE-464C-96E0-820F9C4ADFB0}" presName="spacing" presStyleCnt="0"/>
      <dgm:spPr/>
    </dgm:pt>
    <dgm:pt modelId="{59AA35FE-8D3A-444B-A865-A17F90AC74AB}" type="pres">
      <dgm:prSet presAssocID="{7D4758ED-131E-444C-B3ED-8454547B21AA}" presName="composite" presStyleCnt="0"/>
      <dgm:spPr/>
    </dgm:pt>
    <dgm:pt modelId="{64BEAE15-ECCF-4951-99F2-3C884320EDD0}" type="pres">
      <dgm:prSet presAssocID="{7D4758ED-131E-444C-B3ED-8454547B21AA}" presName="imgShp" presStyleLbl="fgImgPlac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EB91588B-FE7B-434A-A459-EAF6DDEC993A}" type="pres">
      <dgm:prSet presAssocID="{7D4758ED-131E-444C-B3ED-8454547B21AA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0CB95-C73C-4508-B342-3F2129497D02}" type="pres">
      <dgm:prSet presAssocID="{221B141D-C1B5-4DCE-AC88-042CF900E737}" presName="spacing" presStyleCnt="0"/>
      <dgm:spPr/>
    </dgm:pt>
    <dgm:pt modelId="{5BB25101-89B0-4AD6-9DF9-5DE092EA7BEA}" type="pres">
      <dgm:prSet presAssocID="{5A9F4254-DB5C-4277-AECF-7B55D18290DF}" presName="composite" presStyleCnt="0"/>
      <dgm:spPr/>
    </dgm:pt>
    <dgm:pt modelId="{2BED7099-D6D7-468B-B83A-3FF6E0DFC327}" type="pres">
      <dgm:prSet presAssocID="{5A9F4254-DB5C-4277-AECF-7B55D18290DF}" presName="imgShp" presStyleLbl="fgImgPlace1" presStyleIdx="2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n-US"/>
        </a:p>
      </dgm:t>
    </dgm:pt>
    <dgm:pt modelId="{C864B29B-0FDF-4054-819A-CD4EF70D8A7C}" type="pres">
      <dgm:prSet presAssocID="{5A9F4254-DB5C-4277-AECF-7B55D18290DF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35BD6-E3D5-439B-8DDB-911FC711F0E9}" type="pres">
      <dgm:prSet presAssocID="{49D9CB6D-0AE9-47E6-9AB3-66B206195F1C}" presName="spacing" presStyleCnt="0"/>
      <dgm:spPr/>
    </dgm:pt>
    <dgm:pt modelId="{C835BF05-9875-491C-8ABB-3079CEACD4E4}" type="pres">
      <dgm:prSet presAssocID="{D5BEB999-FD9D-45E4-BF89-0421BDB2F754}" presName="composite" presStyleCnt="0"/>
      <dgm:spPr/>
    </dgm:pt>
    <dgm:pt modelId="{03BB1B35-4D15-451D-8BAB-35D0B9E0BEA3}" type="pres">
      <dgm:prSet presAssocID="{D5BEB999-FD9D-45E4-BF89-0421BDB2F754}" presName="imgShp" presStyleLbl="fgImgPlace1" presStyleIdx="3" presStyleCnt="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344B0C-5B71-44A5-A4A1-C2EFD037A059}" type="pres">
      <dgm:prSet presAssocID="{D5BEB999-FD9D-45E4-BF89-0421BDB2F754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7A67F-5712-40F3-BBE5-1E646F11EF52}" type="pres">
      <dgm:prSet presAssocID="{B2E573AD-E117-4896-B562-9FC11095909E}" presName="spacing" presStyleCnt="0"/>
      <dgm:spPr/>
    </dgm:pt>
    <dgm:pt modelId="{6A781D99-6638-460A-BF97-21FD4CBFEA53}" type="pres">
      <dgm:prSet presAssocID="{B1F6636C-37EA-4F94-81F9-59C0698243AD}" presName="composite" presStyleCnt="0"/>
      <dgm:spPr/>
    </dgm:pt>
    <dgm:pt modelId="{3D68A16E-938F-48D1-AD97-D12534033482}" type="pres">
      <dgm:prSet presAssocID="{B1F6636C-37EA-4F94-81F9-59C0698243AD}" presName="imgShp" presStyleLbl="fgImgPlace1" presStyleIdx="4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156C0324-B16B-4DD8-B58B-C79966D7B933}" type="pres">
      <dgm:prSet presAssocID="{B1F6636C-37EA-4F94-81F9-59C0698243AD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127C7-3641-403E-B48E-533236D9B301}" type="pres">
      <dgm:prSet presAssocID="{CBDFF8C8-C44B-4C1B-AE15-64811FFE0E5D}" presName="spacing" presStyleCnt="0"/>
      <dgm:spPr/>
    </dgm:pt>
    <dgm:pt modelId="{42692DE2-3D68-4A83-80F2-CC53CAAC495C}" type="pres">
      <dgm:prSet presAssocID="{E13E2863-3E8E-4030-9ABA-33A8BDCFC6E4}" presName="composite" presStyleCnt="0"/>
      <dgm:spPr/>
    </dgm:pt>
    <dgm:pt modelId="{7B0EC679-4BB7-4B85-9948-67EC959467A4}" type="pres">
      <dgm:prSet presAssocID="{E13E2863-3E8E-4030-9ABA-33A8BDCFC6E4}" presName="imgShp" presStyleLbl="fgImgPlace1" presStyleIdx="5" presStyleCnt="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93902AAD-9745-4B90-955E-DA911DAA9E00}" type="pres">
      <dgm:prSet presAssocID="{E13E2863-3E8E-4030-9ABA-33A8BDCFC6E4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7641-EFF9-43CF-BEC2-EFD091A87D7F}" type="pres">
      <dgm:prSet presAssocID="{5BD9830C-EE46-46E5-9670-AB105D504FFB}" presName="spacing" presStyleCnt="0"/>
      <dgm:spPr/>
    </dgm:pt>
    <dgm:pt modelId="{85DE49AE-43F5-4DC1-9A2E-A9B168819F06}" type="pres">
      <dgm:prSet presAssocID="{C2922C01-4B60-4905-B424-A88B8997FE0A}" presName="composite" presStyleCnt="0"/>
      <dgm:spPr/>
    </dgm:pt>
    <dgm:pt modelId="{B675DADC-906F-4DC9-AA83-3EDBFD662BA7}" type="pres">
      <dgm:prSet presAssocID="{C2922C01-4B60-4905-B424-A88B8997FE0A}" presName="imgShp" presStyleLbl="fgImgPlace1" presStyleIdx="6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B3EEBB2-F8B6-40C1-AC0B-0BC47BF537EF}" type="pres">
      <dgm:prSet presAssocID="{C2922C01-4B60-4905-B424-A88B8997FE0A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ECCA0-6EE7-4514-A932-A6BDF13AF1E2}" type="pres">
      <dgm:prSet presAssocID="{1975A309-0360-4A37-9BDF-C2B605039AE3}" presName="spacing" presStyleCnt="0"/>
      <dgm:spPr/>
    </dgm:pt>
    <dgm:pt modelId="{B626DBB4-F7FA-40E9-B9A4-785721D0413B}" type="pres">
      <dgm:prSet presAssocID="{6B1980F1-4458-4312-BBF1-5D1CE10A405A}" presName="composite" presStyleCnt="0"/>
      <dgm:spPr/>
    </dgm:pt>
    <dgm:pt modelId="{BA39C488-4200-4773-AA34-C3836861E539}" type="pres">
      <dgm:prSet presAssocID="{6B1980F1-4458-4312-BBF1-5D1CE10A405A}" presName="imgShp" presStyleLbl="fgImgPlace1" presStyleIdx="7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E3E7CD5E-03BE-400C-AF55-F078B29F9ED6}" type="pres">
      <dgm:prSet presAssocID="{6B1980F1-4458-4312-BBF1-5D1CE10A405A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27F52-3BA3-4E06-AE24-F7DD96B49E31}" type="pres">
      <dgm:prSet presAssocID="{4D47DE4C-9AC0-4EA3-8B7E-D47189B086D3}" presName="spacing" presStyleCnt="0"/>
      <dgm:spPr/>
    </dgm:pt>
    <dgm:pt modelId="{A12CAE23-808A-4EE5-B5B1-2F6D6E0D779D}" type="pres">
      <dgm:prSet presAssocID="{0F5A3F4F-B803-447E-B133-43FBA4D84677}" presName="composite" presStyleCnt="0"/>
      <dgm:spPr/>
    </dgm:pt>
    <dgm:pt modelId="{55D45E68-82E7-40BF-A5F3-BB861DCEE682}" type="pres">
      <dgm:prSet presAssocID="{0F5A3F4F-B803-447E-B133-43FBA4D84677}" presName="imgShp" presStyleLbl="fgImgPlace1" presStyleIdx="8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12A9D4A2-4653-4FFA-9898-EBD97335BC04}" type="pres">
      <dgm:prSet presAssocID="{0F5A3F4F-B803-447E-B133-43FBA4D84677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51ADC-564D-4081-8E00-45D2AF075640}" type="pres">
      <dgm:prSet presAssocID="{4AF96A01-0C83-4E0E-80C9-0CB0F3B5C59B}" presName="spacing" presStyleCnt="0"/>
      <dgm:spPr/>
    </dgm:pt>
    <dgm:pt modelId="{F19C3588-9526-4BCD-8B7A-DC2A4699C8E3}" type="pres">
      <dgm:prSet presAssocID="{4E82BF41-2A97-430D-9A26-1458A442A6F4}" presName="composite" presStyleCnt="0"/>
      <dgm:spPr/>
    </dgm:pt>
    <dgm:pt modelId="{CFEC4E09-B917-4152-BE46-0E0204FD0193}" type="pres">
      <dgm:prSet presAssocID="{4E82BF41-2A97-430D-9A26-1458A442A6F4}" presName="imgShp" presStyleLbl="fgImgPlace1" presStyleIdx="9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A9AC773E-D6E3-4ED7-A580-97E335580522}" type="pres">
      <dgm:prSet presAssocID="{4E82BF41-2A97-430D-9A26-1458A442A6F4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1CCCE-3E34-480F-B84B-5871F54C338D}" srcId="{C22AE493-7CEF-4259-85A1-EC46609898C7}" destId="{A30162C6-B326-428C-94EB-6342C593D6CD}" srcOrd="0" destOrd="0" parTransId="{20BCF0FB-5B43-4E5D-901C-70F4DCE640E2}" sibTransId="{2C23EE4E-1FCE-464C-96E0-820F9C4ADFB0}"/>
    <dgm:cxn modelId="{B4A1C6A7-250D-48A7-A7F5-572E3DC73BA4}" type="presOf" srcId="{0F5A3F4F-B803-447E-B133-43FBA4D84677}" destId="{12A9D4A2-4653-4FFA-9898-EBD97335BC04}" srcOrd="0" destOrd="0" presId="urn:microsoft.com/office/officeart/2005/8/layout/vList3"/>
    <dgm:cxn modelId="{F1A04F7D-BB89-47CA-86EF-EE5A33B75179}" srcId="{C22AE493-7CEF-4259-85A1-EC46609898C7}" destId="{0F5A3F4F-B803-447E-B133-43FBA4D84677}" srcOrd="8" destOrd="0" parTransId="{64FA86B2-8A31-4DB6-850B-9670EFFBE149}" sibTransId="{4AF96A01-0C83-4E0E-80C9-0CB0F3B5C59B}"/>
    <dgm:cxn modelId="{80BDA0C7-F807-4453-9FF2-1B05CFD32B7C}" type="presOf" srcId="{C2922C01-4B60-4905-B424-A88B8997FE0A}" destId="{FB3EEBB2-F8B6-40C1-AC0B-0BC47BF537EF}" srcOrd="0" destOrd="0" presId="urn:microsoft.com/office/officeart/2005/8/layout/vList3"/>
    <dgm:cxn modelId="{048F4AE1-37AE-4882-94F2-9B2290B37733}" type="presOf" srcId="{7D4758ED-131E-444C-B3ED-8454547B21AA}" destId="{EB91588B-FE7B-434A-A459-EAF6DDEC993A}" srcOrd="0" destOrd="0" presId="urn:microsoft.com/office/officeart/2005/8/layout/vList3"/>
    <dgm:cxn modelId="{AF910A57-EA3A-41DD-A8C5-B80DC78FC7C8}" type="presOf" srcId="{5A9F4254-DB5C-4277-AECF-7B55D18290DF}" destId="{C864B29B-0FDF-4054-819A-CD4EF70D8A7C}" srcOrd="0" destOrd="0" presId="urn:microsoft.com/office/officeart/2005/8/layout/vList3"/>
    <dgm:cxn modelId="{D5E3B9C4-B655-4400-A6DE-2CECA61D8A63}" srcId="{C22AE493-7CEF-4259-85A1-EC46609898C7}" destId="{5A9F4254-DB5C-4277-AECF-7B55D18290DF}" srcOrd="2" destOrd="0" parTransId="{96C7250A-EA4F-49C4-9F6F-A253F1E797F3}" sibTransId="{49D9CB6D-0AE9-47E6-9AB3-66B206195F1C}"/>
    <dgm:cxn modelId="{724BE9D4-41A7-4CF6-B148-E21D6849AC89}" srcId="{C22AE493-7CEF-4259-85A1-EC46609898C7}" destId="{C2922C01-4B60-4905-B424-A88B8997FE0A}" srcOrd="6" destOrd="0" parTransId="{FF7AC94F-094B-4FFE-92F6-1F804851D7A8}" sibTransId="{1975A309-0360-4A37-9BDF-C2B605039AE3}"/>
    <dgm:cxn modelId="{9A1A698D-92AE-437C-973C-F4559AA5E0CD}" type="presOf" srcId="{C22AE493-7CEF-4259-85A1-EC46609898C7}" destId="{694D3299-E970-49DF-A210-8FEE7E1D5378}" srcOrd="0" destOrd="0" presId="urn:microsoft.com/office/officeart/2005/8/layout/vList3"/>
    <dgm:cxn modelId="{7183A4EF-C8F1-4C73-BD46-CC2F058569AE}" srcId="{C22AE493-7CEF-4259-85A1-EC46609898C7}" destId="{B1F6636C-37EA-4F94-81F9-59C0698243AD}" srcOrd="4" destOrd="0" parTransId="{A2C2B62B-35C3-4DA1-9932-1FAE944325C0}" sibTransId="{CBDFF8C8-C44B-4C1B-AE15-64811FFE0E5D}"/>
    <dgm:cxn modelId="{927B23CD-7FC3-4F08-AF36-121F8009D413}" type="presOf" srcId="{E13E2863-3E8E-4030-9ABA-33A8BDCFC6E4}" destId="{93902AAD-9745-4B90-955E-DA911DAA9E00}" srcOrd="0" destOrd="0" presId="urn:microsoft.com/office/officeart/2005/8/layout/vList3"/>
    <dgm:cxn modelId="{E6E35573-71C9-425F-8022-87FB8099307F}" srcId="{C22AE493-7CEF-4259-85A1-EC46609898C7}" destId="{E13E2863-3E8E-4030-9ABA-33A8BDCFC6E4}" srcOrd="5" destOrd="0" parTransId="{210FD8AE-1428-47E8-B114-05D199DBC1B6}" sibTransId="{5BD9830C-EE46-46E5-9670-AB105D504FFB}"/>
    <dgm:cxn modelId="{7F162499-550E-402A-8C80-DDBB5C0FC20B}" type="presOf" srcId="{B1F6636C-37EA-4F94-81F9-59C0698243AD}" destId="{156C0324-B16B-4DD8-B58B-C79966D7B933}" srcOrd="0" destOrd="0" presId="urn:microsoft.com/office/officeart/2005/8/layout/vList3"/>
    <dgm:cxn modelId="{3AA145BE-4BA4-4F8B-880C-D10477ECE611}" srcId="{C22AE493-7CEF-4259-85A1-EC46609898C7}" destId="{4E82BF41-2A97-430D-9A26-1458A442A6F4}" srcOrd="9" destOrd="0" parTransId="{E77E3E5D-EB9A-4068-8787-7EA08079A5CA}" sibTransId="{C22C7301-981F-4A23-8C2F-F2FBF9033344}"/>
    <dgm:cxn modelId="{0D96095D-C9F1-4B0B-ADDF-F99C0B2DA496}" srcId="{C22AE493-7CEF-4259-85A1-EC46609898C7}" destId="{D5BEB999-FD9D-45E4-BF89-0421BDB2F754}" srcOrd="3" destOrd="0" parTransId="{1FD03236-1857-4333-A04F-386867556E51}" sibTransId="{B2E573AD-E117-4896-B562-9FC11095909E}"/>
    <dgm:cxn modelId="{72D92B20-4CD2-427D-AAFA-D7F026B0BDE1}" type="presOf" srcId="{4E82BF41-2A97-430D-9A26-1458A442A6F4}" destId="{A9AC773E-D6E3-4ED7-A580-97E335580522}" srcOrd="0" destOrd="0" presId="urn:microsoft.com/office/officeart/2005/8/layout/vList3"/>
    <dgm:cxn modelId="{CE980932-568F-4346-98DC-1348A347539E}" srcId="{C22AE493-7CEF-4259-85A1-EC46609898C7}" destId="{7D4758ED-131E-444C-B3ED-8454547B21AA}" srcOrd="1" destOrd="0" parTransId="{D6ED3C02-78A9-4087-8159-46E4B3B4CD01}" sibTransId="{221B141D-C1B5-4DCE-AC88-042CF900E737}"/>
    <dgm:cxn modelId="{F46AFC22-1E51-4CBD-87FE-44368C6E8BAD}" type="presOf" srcId="{A30162C6-B326-428C-94EB-6342C593D6CD}" destId="{C30FF558-BF40-4FDA-9CC9-76FCFBD06A8C}" srcOrd="0" destOrd="0" presId="urn:microsoft.com/office/officeart/2005/8/layout/vList3"/>
    <dgm:cxn modelId="{5BBC6FF4-E156-4D3A-9B3A-46A4AEF5CB70}" srcId="{C22AE493-7CEF-4259-85A1-EC46609898C7}" destId="{6B1980F1-4458-4312-BBF1-5D1CE10A405A}" srcOrd="7" destOrd="0" parTransId="{EDCE6EC9-7F1E-4738-9233-8C47D5522CF5}" sibTransId="{4D47DE4C-9AC0-4EA3-8B7E-D47189B086D3}"/>
    <dgm:cxn modelId="{B73D3081-91D3-4905-B3A1-5DF719DD812F}" type="presOf" srcId="{6B1980F1-4458-4312-BBF1-5D1CE10A405A}" destId="{E3E7CD5E-03BE-400C-AF55-F078B29F9ED6}" srcOrd="0" destOrd="0" presId="urn:microsoft.com/office/officeart/2005/8/layout/vList3"/>
    <dgm:cxn modelId="{C7A8381D-2FCE-4BC3-B676-F0AE9F978C52}" type="presOf" srcId="{D5BEB999-FD9D-45E4-BF89-0421BDB2F754}" destId="{65344B0C-5B71-44A5-A4A1-C2EFD037A059}" srcOrd="0" destOrd="0" presId="urn:microsoft.com/office/officeart/2005/8/layout/vList3"/>
    <dgm:cxn modelId="{1CA48F82-19C2-47B7-B430-9BA0E69B0224}" type="presParOf" srcId="{694D3299-E970-49DF-A210-8FEE7E1D5378}" destId="{F71550EA-B125-4425-A696-90411E3F113E}" srcOrd="0" destOrd="0" presId="urn:microsoft.com/office/officeart/2005/8/layout/vList3"/>
    <dgm:cxn modelId="{44E21B3B-C655-4A80-AC89-697AC991D097}" type="presParOf" srcId="{F71550EA-B125-4425-A696-90411E3F113E}" destId="{30A3F8A9-2F42-437D-A191-F762827794BC}" srcOrd="0" destOrd="0" presId="urn:microsoft.com/office/officeart/2005/8/layout/vList3"/>
    <dgm:cxn modelId="{A038FFB6-B66F-45C2-9012-A7EF57787D59}" type="presParOf" srcId="{F71550EA-B125-4425-A696-90411E3F113E}" destId="{C30FF558-BF40-4FDA-9CC9-76FCFBD06A8C}" srcOrd="1" destOrd="0" presId="urn:microsoft.com/office/officeart/2005/8/layout/vList3"/>
    <dgm:cxn modelId="{C9BBCCC4-9EED-4C99-9B92-613572BD67AD}" type="presParOf" srcId="{694D3299-E970-49DF-A210-8FEE7E1D5378}" destId="{E328F823-3DA0-4BA8-8856-7CE454EA9AE3}" srcOrd="1" destOrd="0" presId="urn:microsoft.com/office/officeart/2005/8/layout/vList3"/>
    <dgm:cxn modelId="{BA114DD7-6461-4563-8BB4-BBF44A0E9B32}" type="presParOf" srcId="{694D3299-E970-49DF-A210-8FEE7E1D5378}" destId="{59AA35FE-8D3A-444B-A865-A17F90AC74AB}" srcOrd="2" destOrd="0" presId="urn:microsoft.com/office/officeart/2005/8/layout/vList3"/>
    <dgm:cxn modelId="{68B37732-613D-4B14-BDE9-F2F1C82947C2}" type="presParOf" srcId="{59AA35FE-8D3A-444B-A865-A17F90AC74AB}" destId="{64BEAE15-ECCF-4951-99F2-3C884320EDD0}" srcOrd="0" destOrd="0" presId="urn:microsoft.com/office/officeart/2005/8/layout/vList3"/>
    <dgm:cxn modelId="{E6E0E4E4-968D-47CF-887A-E224FB1E8744}" type="presParOf" srcId="{59AA35FE-8D3A-444B-A865-A17F90AC74AB}" destId="{EB91588B-FE7B-434A-A459-EAF6DDEC993A}" srcOrd="1" destOrd="0" presId="urn:microsoft.com/office/officeart/2005/8/layout/vList3"/>
    <dgm:cxn modelId="{C52683F0-D938-4E16-950D-1FFAC0994ECD}" type="presParOf" srcId="{694D3299-E970-49DF-A210-8FEE7E1D5378}" destId="{74A0CB95-C73C-4508-B342-3F2129497D02}" srcOrd="3" destOrd="0" presId="urn:microsoft.com/office/officeart/2005/8/layout/vList3"/>
    <dgm:cxn modelId="{BA27ABC6-0F39-4B61-BFF3-94769A6068BE}" type="presParOf" srcId="{694D3299-E970-49DF-A210-8FEE7E1D5378}" destId="{5BB25101-89B0-4AD6-9DF9-5DE092EA7BEA}" srcOrd="4" destOrd="0" presId="urn:microsoft.com/office/officeart/2005/8/layout/vList3"/>
    <dgm:cxn modelId="{33551A09-B207-49CE-91FB-43D7154DFC0A}" type="presParOf" srcId="{5BB25101-89B0-4AD6-9DF9-5DE092EA7BEA}" destId="{2BED7099-D6D7-468B-B83A-3FF6E0DFC327}" srcOrd="0" destOrd="0" presId="urn:microsoft.com/office/officeart/2005/8/layout/vList3"/>
    <dgm:cxn modelId="{49E4DC17-07AE-4CD7-93CE-07CEB0DC15EA}" type="presParOf" srcId="{5BB25101-89B0-4AD6-9DF9-5DE092EA7BEA}" destId="{C864B29B-0FDF-4054-819A-CD4EF70D8A7C}" srcOrd="1" destOrd="0" presId="urn:microsoft.com/office/officeart/2005/8/layout/vList3"/>
    <dgm:cxn modelId="{D60E682F-B6DD-4FD9-A74A-B1B7F29EBC04}" type="presParOf" srcId="{694D3299-E970-49DF-A210-8FEE7E1D5378}" destId="{FD835BD6-E3D5-439B-8DDB-911FC711F0E9}" srcOrd="5" destOrd="0" presId="urn:microsoft.com/office/officeart/2005/8/layout/vList3"/>
    <dgm:cxn modelId="{C87F5340-10AF-43FD-BB65-F7267C503624}" type="presParOf" srcId="{694D3299-E970-49DF-A210-8FEE7E1D5378}" destId="{C835BF05-9875-491C-8ABB-3079CEACD4E4}" srcOrd="6" destOrd="0" presId="urn:microsoft.com/office/officeart/2005/8/layout/vList3"/>
    <dgm:cxn modelId="{C93C20B6-9B3A-49D0-9352-5E11816E6E90}" type="presParOf" srcId="{C835BF05-9875-491C-8ABB-3079CEACD4E4}" destId="{03BB1B35-4D15-451D-8BAB-35D0B9E0BEA3}" srcOrd="0" destOrd="0" presId="urn:microsoft.com/office/officeart/2005/8/layout/vList3"/>
    <dgm:cxn modelId="{B1274D31-41FB-4C85-BD37-F4E2E49EA345}" type="presParOf" srcId="{C835BF05-9875-491C-8ABB-3079CEACD4E4}" destId="{65344B0C-5B71-44A5-A4A1-C2EFD037A059}" srcOrd="1" destOrd="0" presId="urn:microsoft.com/office/officeart/2005/8/layout/vList3"/>
    <dgm:cxn modelId="{49608A03-7E31-44B9-A76B-A97F9365CABE}" type="presParOf" srcId="{694D3299-E970-49DF-A210-8FEE7E1D5378}" destId="{3B57A67F-5712-40F3-BBE5-1E646F11EF52}" srcOrd="7" destOrd="0" presId="urn:microsoft.com/office/officeart/2005/8/layout/vList3"/>
    <dgm:cxn modelId="{76FE2BD8-C249-49A5-B47D-E45BB8C79BD3}" type="presParOf" srcId="{694D3299-E970-49DF-A210-8FEE7E1D5378}" destId="{6A781D99-6638-460A-BF97-21FD4CBFEA53}" srcOrd="8" destOrd="0" presId="urn:microsoft.com/office/officeart/2005/8/layout/vList3"/>
    <dgm:cxn modelId="{462C6F6D-0CFF-4FB5-A3E2-FB4C34B5F29E}" type="presParOf" srcId="{6A781D99-6638-460A-BF97-21FD4CBFEA53}" destId="{3D68A16E-938F-48D1-AD97-D12534033482}" srcOrd="0" destOrd="0" presId="urn:microsoft.com/office/officeart/2005/8/layout/vList3"/>
    <dgm:cxn modelId="{627D7466-DD96-4E1C-9BBF-8FA6E892BB73}" type="presParOf" srcId="{6A781D99-6638-460A-BF97-21FD4CBFEA53}" destId="{156C0324-B16B-4DD8-B58B-C79966D7B933}" srcOrd="1" destOrd="0" presId="urn:microsoft.com/office/officeart/2005/8/layout/vList3"/>
    <dgm:cxn modelId="{19480042-8304-4068-9192-363E6FA2B665}" type="presParOf" srcId="{694D3299-E970-49DF-A210-8FEE7E1D5378}" destId="{788127C7-3641-403E-B48E-533236D9B301}" srcOrd="9" destOrd="0" presId="urn:microsoft.com/office/officeart/2005/8/layout/vList3"/>
    <dgm:cxn modelId="{3DDF2C94-7FE3-4A9F-B644-BB784744376F}" type="presParOf" srcId="{694D3299-E970-49DF-A210-8FEE7E1D5378}" destId="{42692DE2-3D68-4A83-80F2-CC53CAAC495C}" srcOrd="10" destOrd="0" presId="urn:microsoft.com/office/officeart/2005/8/layout/vList3"/>
    <dgm:cxn modelId="{0FD6EAF1-E2AD-4D76-A095-28815D4B8C66}" type="presParOf" srcId="{42692DE2-3D68-4A83-80F2-CC53CAAC495C}" destId="{7B0EC679-4BB7-4B85-9948-67EC959467A4}" srcOrd="0" destOrd="0" presId="urn:microsoft.com/office/officeart/2005/8/layout/vList3"/>
    <dgm:cxn modelId="{AD5EC75B-E54A-4D8C-ABA0-89DE6988F1DB}" type="presParOf" srcId="{42692DE2-3D68-4A83-80F2-CC53CAAC495C}" destId="{93902AAD-9745-4B90-955E-DA911DAA9E00}" srcOrd="1" destOrd="0" presId="urn:microsoft.com/office/officeart/2005/8/layout/vList3"/>
    <dgm:cxn modelId="{DE57F2B9-B832-4B9C-A98E-66049EC9CC6B}" type="presParOf" srcId="{694D3299-E970-49DF-A210-8FEE7E1D5378}" destId="{58467641-EFF9-43CF-BEC2-EFD091A87D7F}" srcOrd="11" destOrd="0" presId="urn:microsoft.com/office/officeart/2005/8/layout/vList3"/>
    <dgm:cxn modelId="{79452CAA-6AD3-468D-BDDE-E0D78C929E64}" type="presParOf" srcId="{694D3299-E970-49DF-A210-8FEE7E1D5378}" destId="{85DE49AE-43F5-4DC1-9A2E-A9B168819F06}" srcOrd="12" destOrd="0" presId="urn:microsoft.com/office/officeart/2005/8/layout/vList3"/>
    <dgm:cxn modelId="{6FC93FE0-5B2B-47A1-B433-A509F8E39B5A}" type="presParOf" srcId="{85DE49AE-43F5-4DC1-9A2E-A9B168819F06}" destId="{B675DADC-906F-4DC9-AA83-3EDBFD662BA7}" srcOrd="0" destOrd="0" presId="urn:microsoft.com/office/officeart/2005/8/layout/vList3"/>
    <dgm:cxn modelId="{A4DB16DC-423A-4B0F-ADD5-E6E520FAC58A}" type="presParOf" srcId="{85DE49AE-43F5-4DC1-9A2E-A9B168819F06}" destId="{FB3EEBB2-F8B6-40C1-AC0B-0BC47BF537EF}" srcOrd="1" destOrd="0" presId="urn:microsoft.com/office/officeart/2005/8/layout/vList3"/>
    <dgm:cxn modelId="{DE2158A1-D33A-4D96-B8BB-E2610366A599}" type="presParOf" srcId="{694D3299-E970-49DF-A210-8FEE7E1D5378}" destId="{6F9ECCA0-6EE7-4514-A932-A6BDF13AF1E2}" srcOrd="13" destOrd="0" presId="urn:microsoft.com/office/officeart/2005/8/layout/vList3"/>
    <dgm:cxn modelId="{BD0319BE-E126-4657-97CC-3DEAA903C30B}" type="presParOf" srcId="{694D3299-E970-49DF-A210-8FEE7E1D5378}" destId="{B626DBB4-F7FA-40E9-B9A4-785721D0413B}" srcOrd="14" destOrd="0" presId="urn:microsoft.com/office/officeart/2005/8/layout/vList3"/>
    <dgm:cxn modelId="{4C68EDF0-9502-4B2D-B485-11E28425A7AC}" type="presParOf" srcId="{B626DBB4-F7FA-40E9-B9A4-785721D0413B}" destId="{BA39C488-4200-4773-AA34-C3836861E539}" srcOrd="0" destOrd="0" presId="urn:microsoft.com/office/officeart/2005/8/layout/vList3"/>
    <dgm:cxn modelId="{A6BB9680-6BA4-49B2-B18C-29065BC81927}" type="presParOf" srcId="{B626DBB4-F7FA-40E9-B9A4-785721D0413B}" destId="{E3E7CD5E-03BE-400C-AF55-F078B29F9ED6}" srcOrd="1" destOrd="0" presId="urn:microsoft.com/office/officeart/2005/8/layout/vList3"/>
    <dgm:cxn modelId="{50D11F2A-472E-41CF-BD21-1FC16F60004E}" type="presParOf" srcId="{694D3299-E970-49DF-A210-8FEE7E1D5378}" destId="{7CF27F52-3BA3-4E06-AE24-F7DD96B49E31}" srcOrd="15" destOrd="0" presId="urn:microsoft.com/office/officeart/2005/8/layout/vList3"/>
    <dgm:cxn modelId="{762B972C-594F-4668-866A-508818280FD0}" type="presParOf" srcId="{694D3299-E970-49DF-A210-8FEE7E1D5378}" destId="{A12CAE23-808A-4EE5-B5B1-2F6D6E0D779D}" srcOrd="16" destOrd="0" presId="urn:microsoft.com/office/officeart/2005/8/layout/vList3"/>
    <dgm:cxn modelId="{E94CC970-3C08-47A0-B089-85E5AC878BC3}" type="presParOf" srcId="{A12CAE23-808A-4EE5-B5B1-2F6D6E0D779D}" destId="{55D45E68-82E7-40BF-A5F3-BB861DCEE682}" srcOrd="0" destOrd="0" presId="urn:microsoft.com/office/officeart/2005/8/layout/vList3"/>
    <dgm:cxn modelId="{BF16EF29-FA09-42CD-848D-84A47D85F055}" type="presParOf" srcId="{A12CAE23-808A-4EE5-B5B1-2F6D6E0D779D}" destId="{12A9D4A2-4653-4FFA-9898-EBD97335BC04}" srcOrd="1" destOrd="0" presId="urn:microsoft.com/office/officeart/2005/8/layout/vList3"/>
    <dgm:cxn modelId="{445A5564-E9B1-4D0A-A30F-DDED1AB1300C}" type="presParOf" srcId="{694D3299-E970-49DF-A210-8FEE7E1D5378}" destId="{61751ADC-564D-4081-8E00-45D2AF075640}" srcOrd="17" destOrd="0" presId="urn:microsoft.com/office/officeart/2005/8/layout/vList3"/>
    <dgm:cxn modelId="{9551E41A-76E5-49AB-BC17-97C5CB6E9B42}" type="presParOf" srcId="{694D3299-E970-49DF-A210-8FEE7E1D5378}" destId="{F19C3588-9526-4BCD-8B7A-DC2A4699C8E3}" srcOrd="18" destOrd="0" presId="urn:microsoft.com/office/officeart/2005/8/layout/vList3"/>
    <dgm:cxn modelId="{EEF97CFA-9127-43F6-8D54-C38FBEF85E54}" type="presParOf" srcId="{F19C3588-9526-4BCD-8B7A-DC2A4699C8E3}" destId="{CFEC4E09-B917-4152-BE46-0E0204FD0193}" srcOrd="0" destOrd="0" presId="urn:microsoft.com/office/officeart/2005/8/layout/vList3"/>
    <dgm:cxn modelId="{9838E41F-E555-4BCB-8691-4D201E5D5E91}" type="presParOf" srcId="{F19C3588-9526-4BCD-8B7A-DC2A4699C8E3}" destId="{A9AC773E-D6E3-4ED7-A580-97E33558052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FF558-BF40-4FDA-9CC9-76FCFBD06A8C}">
      <dsp:nvSpPr>
        <dsp:cNvPr id="0" name=""/>
        <dsp:cNvSpPr/>
      </dsp:nvSpPr>
      <dsp:spPr>
        <a:xfrm rot="10800000">
          <a:off x="1527140" y="1062"/>
          <a:ext cx="5535878" cy="531060"/>
        </a:xfrm>
        <a:prstGeom prst="homePlat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1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/>
            <a:t>Address land and sea-based </a:t>
          </a:r>
          <a:r>
            <a:rPr lang="en-AU" sz="1400" b="0" kern="1200" noProof="0" dirty="0" smtClean="0"/>
            <a:t>sources of pollutants and contaminants.</a:t>
          </a:r>
          <a:endParaRPr lang="en-AU" sz="14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59905" y="1062"/>
        <a:ext cx="5403113" cy="531060"/>
      </dsp:txXfrm>
    </dsp:sp>
    <dsp:sp modelId="{30A3F8A9-2F42-437D-A191-F762827794BC}">
      <dsp:nvSpPr>
        <dsp:cNvPr id="0" name=""/>
        <dsp:cNvSpPr/>
      </dsp:nvSpPr>
      <dsp:spPr>
        <a:xfrm>
          <a:off x="1261610" y="1062"/>
          <a:ext cx="531060" cy="5310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91588B-FE7B-434A-A459-EAF6DDEC993A}">
      <dsp:nvSpPr>
        <dsp:cNvPr id="0" name=""/>
        <dsp:cNvSpPr/>
      </dsp:nvSpPr>
      <dsp:spPr>
        <a:xfrm rot="10800000">
          <a:off x="1527140" y="690649"/>
          <a:ext cx="5535878" cy="531060"/>
        </a:xfrm>
        <a:prstGeom prst="homePlat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1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0" kern="1200" noProof="0" dirty="0" smtClean="0"/>
            <a:t>Protect, monitor, manage and restore ecosystems under multiple stressors</a:t>
          </a:r>
          <a:endParaRPr lang="en-AU" sz="14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59905" y="690649"/>
        <a:ext cx="5403113" cy="531060"/>
      </dsp:txXfrm>
    </dsp:sp>
    <dsp:sp modelId="{64BEAE15-ECCF-4951-99F2-3C884320EDD0}">
      <dsp:nvSpPr>
        <dsp:cNvPr id="0" name=""/>
        <dsp:cNvSpPr/>
      </dsp:nvSpPr>
      <dsp:spPr>
        <a:xfrm>
          <a:off x="1261610" y="690649"/>
          <a:ext cx="531060" cy="53106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64B29B-0FDF-4054-819A-CD4EF70D8A7C}">
      <dsp:nvSpPr>
        <dsp:cNvPr id="0" name=""/>
        <dsp:cNvSpPr/>
      </dsp:nvSpPr>
      <dsp:spPr>
        <a:xfrm rot="10800000">
          <a:off x="1527140" y="1380236"/>
          <a:ext cx="5535878" cy="531060"/>
        </a:xfrm>
        <a:prstGeom prst="homePlat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1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/>
            <a:t>Optimise the role of the ocean to </a:t>
          </a:r>
          <a:r>
            <a:rPr lang="en-AU" sz="1400" b="0" kern="1200" noProof="0" dirty="0" smtClean="0"/>
            <a:t>sustainably feed the world’s population</a:t>
          </a:r>
          <a:r>
            <a:rPr lang="en-AU" sz="1400" kern="1200" noProof="0" dirty="0" smtClean="0"/>
            <a:t>.</a:t>
          </a:r>
          <a:endParaRPr lang="en-AU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59905" y="1380236"/>
        <a:ext cx="5403113" cy="531060"/>
      </dsp:txXfrm>
    </dsp:sp>
    <dsp:sp modelId="{2BED7099-D6D7-468B-B83A-3FF6E0DFC327}">
      <dsp:nvSpPr>
        <dsp:cNvPr id="0" name=""/>
        <dsp:cNvSpPr/>
      </dsp:nvSpPr>
      <dsp:spPr>
        <a:xfrm>
          <a:off x="1261610" y="1380236"/>
          <a:ext cx="531060" cy="5310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344B0C-5B71-44A5-A4A1-C2EFD037A059}">
      <dsp:nvSpPr>
        <dsp:cNvPr id="0" name=""/>
        <dsp:cNvSpPr/>
      </dsp:nvSpPr>
      <dsp:spPr>
        <a:xfrm rot="10800000">
          <a:off x="1527140" y="2069822"/>
          <a:ext cx="5535878" cy="531060"/>
        </a:xfrm>
        <a:prstGeom prst="homePlat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1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/>
            <a:t>Contribute to </a:t>
          </a:r>
          <a:r>
            <a:rPr lang="en-AU" sz="1400" b="0" kern="1200" noProof="0" dirty="0" smtClean="0"/>
            <a:t>equitable and sustainable development of the ocean economy</a:t>
          </a:r>
          <a:r>
            <a:rPr lang="en-AU" sz="1400" u="none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AU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59905" y="2069822"/>
        <a:ext cx="5403113" cy="531060"/>
      </dsp:txXfrm>
    </dsp:sp>
    <dsp:sp modelId="{03BB1B35-4D15-451D-8BAB-35D0B9E0BEA3}">
      <dsp:nvSpPr>
        <dsp:cNvPr id="0" name=""/>
        <dsp:cNvSpPr/>
      </dsp:nvSpPr>
      <dsp:spPr>
        <a:xfrm>
          <a:off x="1261610" y="2069822"/>
          <a:ext cx="531060" cy="53106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6C0324-B16B-4DD8-B58B-C79966D7B933}">
      <dsp:nvSpPr>
        <dsp:cNvPr id="0" name=""/>
        <dsp:cNvSpPr/>
      </dsp:nvSpPr>
      <dsp:spPr>
        <a:xfrm rot="10800000">
          <a:off x="1527140" y="2759409"/>
          <a:ext cx="5535878" cy="531060"/>
        </a:xfrm>
        <a:prstGeom prst="homePlate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1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/>
            <a:t>Understand the </a:t>
          </a:r>
          <a:r>
            <a:rPr lang="en-AU" sz="1400" b="0" kern="1200" noProof="0" dirty="0" smtClean="0"/>
            <a:t>ocean-climate nexus, </a:t>
          </a:r>
          <a:r>
            <a:rPr lang="en-AU" sz="1400" kern="1200" noProof="0" dirty="0" smtClean="0"/>
            <a:t>build resilience and improve predictions and forecasts.</a:t>
          </a:r>
          <a:endParaRPr lang="en-AU" sz="1400" u="none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59905" y="2759409"/>
        <a:ext cx="5403113" cy="531060"/>
      </dsp:txXfrm>
    </dsp:sp>
    <dsp:sp modelId="{3D68A16E-938F-48D1-AD97-D12534033482}">
      <dsp:nvSpPr>
        <dsp:cNvPr id="0" name=""/>
        <dsp:cNvSpPr/>
      </dsp:nvSpPr>
      <dsp:spPr>
        <a:xfrm>
          <a:off x="1261610" y="2759409"/>
          <a:ext cx="531060" cy="53106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902AAD-9745-4B90-955E-DA911DAA9E00}">
      <dsp:nvSpPr>
        <dsp:cNvPr id="0" name=""/>
        <dsp:cNvSpPr/>
      </dsp:nvSpPr>
      <dsp:spPr>
        <a:xfrm rot="10800000">
          <a:off x="1527140" y="3448995"/>
          <a:ext cx="5535878" cy="531060"/>
        </a:xfrm>
        <a:prstGeom prst="homePlat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1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0" kern="1200" noProof="0" dirty="0" smtClean="0"/>
            <a:t>Expand multi-hazard warning systems and </a:t>
          </a:r>
          <a:r>
            <a:rPr lang="en-AU" sz="1400" kern="1200" noProof="0" dirty="0" smtClean="0"/>
            <a:t>mainstream community preparedness and resilience.</a:t>
          </a:r>
          <a:endParaRPr lang="en-AU" sz="1400" u="none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59905" y="3448995"/>
        <a:ext cx="5403113" cy="531060"/>
      </dsp:txXfrm>
    </dsp:sp>
    <dsp:sp modelId="{7B0EC679-4BB7-4B85-9948-67EC959467A4}">
      <dsp:nvSpPr>
        <dsp:cNvPr id="0" name=""/>
        <dsp:cNvSpPr/>
      </dsp:nvSpPr>
      <dsp:spPr>
        <a:xfrm>
          <a:off x="1261610" y="3448995"/>
          <a:ext cx="531060" cy="53106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3EEBB2-F8B6-40C1-AC0B-0BC47BF537EF}">
      <dsp:nvSpPr>
        <dsp:cNvPr id="0" name=""/>
        <dsp:cNvSpPr/>
      </dsp:nvSpPr>
      <dsp:spPr>
        <a:xfrm rot="10800000">
          <a:off x="1527140" y="4138582"/>
          <a:ext cx="5535878" cy="531060"/>
        </a:xfrm>
        <a:prstGeom prst="homePlat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1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/>
            <a:t>Ensure a sustainable </a:t>
          </a:r>
          <a:r>
            <a:rPr lang="en-AU" sz="1400" b="0" kern="1200" noProof="0" dirty="0" smtClean="0"/>
            <a:t>ocean observing system that delivers timely data and across all ocean basins.</a:t>
          </a:r>
          <a:endParaRPr lang="en-AU" sz="1400" b="0" u="none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59905" y="4138582"/>
        <a:ext cx="5403113" cy="531060"/>
      </dsp:txXfrm>
    </dsp:sp>
    <dsp:sp modelId="{B675DADC-906F-4DC9-AA83-3EDBFD662BA7}">
      <dsp:nvSpPr>
        <dsp:cNvPr id="0" name=""/>
        <dsp:cNvSpPr/>
      </dsp:nvSpPr>
      <dsp:spPr>
        <a:xfrm>
          <a:off x="1261610" y="4138582"/>
          <a:ext cx="531060" cy="53106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E7CD5E-03BE-400C-AF55-F078B29F9ED6}">
      <dsp:nvSpPr>
        <dsp:cNvPr id="0" name=""/>
        <dsp:cNvSpPr/>
      </dsp:nvSpPr>
      <dsp:spPr>
        <a:xfrm rot="10800000">
          <a:off x="1527140" y="4828168"/>
          <a:ext cx="5535878" cy="531060"/>
        </a:xfrm>
        <a:prstGeom prst="homePlat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1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/>
            <a:t>Develop a </a:t>
          </a:r>
          <a:r>
            <a:rPr lang="en-AU" sz="1400" b="0" kern="1200" noProof="0" dirty="0" smtClean="0"/>
            <a:t>comprehensive digital representation of the ocean.</a:t>
          </a:r>
          <a:endParaRPr lang="en-AU" sz="1400" b="0" u="none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59905" y="4828168"/>
        <a:ext cx="5403113" cy="531060"/>
      </dsp:txXfrm>
    </dsp:sp>
    <dsp:sp modelId="{BA39C488-4200-4773-AA34-C3836861E539}">
      <dsp:nvSpPr>
        <dsp:cNvPr id="0" name=""/>
        <dsp:cNvSpPr/>
      </dsp:nvSpPr>
      <dsp:spPr>
        <a:xfrm>
          <a:off x="1261610" y="4828168"/>
          <a:ext cx="531060" cy="531060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A9D4A2-4653-4FFA-9898-EBD97335BC04}">
      <dsp:nvSpPr>
        <dsp:cNvPr id="0" name=""/>
        <dsp:cNvSpPr/>
      </dsp:nvSpPr>
      <dsp:spPr>
        <a:xfrm rot="10800000">
          <a:off x="1527140" y="5517755"/>
          <a:ext cx="5535878" cy="531060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1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noProof="0" dirty="0" smtClean="0"/>
            <a:t>Ensure </a:t>
          </a:r>
          <a:r>
            <a:rPr lang="en-AU" sz="1400" b="0" kern="1200" noProof="0" dirty="0" smtClean="0"/>
            <a:t>comprehensive capacity development and equitable access to data, information, knowledge and technology.</a:t>
          </a:r>
          <a:endParaRPr lang="en-AU" sz="1400" b="0" u="none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59905" y="5517755"/>
        <a:ext cx="5403113" cy="531060"/>
      </dsp:txXfrm>
    </dsp:sp>
    <dsp:sp modelId="{55D45E68-82E7-40BF-A5F3-BB861DCEE682}">
      <dsp:nvSpPr>
        <dsp:cNvPr id="0" name=""/>
        <dsp:cNvSpPr/>
      </dsp:nvSpPr>
      <dsp:spPr>
        <a:xfrm>
          <a:off x="1261610" y="5517755"/>
          <a:ext cx="531060" cy="531060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AC773E-D6E3-4ED7-A580-97E335580522}">
      <dsp:nvSpPr>
        <dsp:cNvPr id="0" name=""/>
        <dsp:cNvSpPr/>
      </dsp:nvSpPr>
      <dsp:spPr>
        <a:xfrm rot="10800000">
          <a:off x="1527140" y="6207342"/>
          <a:ext cx="5535878" cy="531060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1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0" kern="1200" noProof="0" dirty="0" smtClean="0"/>
            <a:t>Identify and overcome barriers to the behaviour change that </a:t>
          </a:r>
          <a:r>
            <a:rPr lang="en-AU" sz="1400" kern="1200" noProof="0" dirty="0" smtClean="0"/>
            <a:t>is required for a step change in humanity’s relationship with the ocean.</a:t>
          </a:r>
          <a:endParaRPr lang="en-AU" sz="1400" u="none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59905" y="6207342"/>
        <a:ext cx="5403113" cy="531060"/>
      </dsp:txXfrm>
    </dsp:sp>
    <dsp:sp modelId="{CFEC4E09-B917-4152-BE46-0E0204FD0193}">
      <dsp:nvSpPr>
        <dsp:cNvPr id="0" name=""/>
        <dsp:cNvSpPr/>
      </dsp:nvSpPr>
      <dsp:spPr>
        <a:xfrm>
          <a:off x="1261610" y="6207342"/>
          <a:ext cx="531060" cy="531060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14/09/2022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55B3A-F9BB-419E-94F8-F6C4477A78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63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39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915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17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27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31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8" r="47703" b="5212"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-9850" t="392" r="-1"/>
          <a:stretch/>
        </p:blipFill>
        <p:spPr>
          <a:xfrm>
            <a:off x="7417942" y="1613042"/>
            <a:ext cx="3970734" cy="3924871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340B-01E7-41B5-BE35-3DD52D3AA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85797" y="63177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8" b="47620"/>
          <a:stretch/>
        </p:blipFill>
        <p:spPr>
          <a:xfrm>
            <a:off x="-1" y="1513554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>
              <a:alpha val="95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3" b="8304"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>
              <a:alpha val="95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944288"/>
            <a:ext cx="12192000" cy="5325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8" t="10599" r="38921" b="25727"/>
          <a:stretch/>
        </p:blipFill>
        <p:spPr>
          <a:xfrm>
            <a:off x="8733108" y="944288"/>
            <a:ext cx="3458892" cy="5325884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90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/>
        </p:nvSpPr>
        <p:spPr>
          <a:xfrm>
            <a:off x="9045603" y="635634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007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F476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5"/>
          <a:stretch/>
        </p:blipFill>
        <p:spPr>
          <a:xfrm>
            <a:off x="10250966" y="284484"/>
            <a:ext cx="1511673" cy="11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6791" r="23338" b="13839"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81087" y="1147264"/>
            <a:ext cx="2694549" cy="143872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B04CA5-4131-4F4F-A3F5-1C3D630869B6}" type="slidenum">
              <a:rPr lang="fr-FR" smtClean="0"/>
              <a:t>‹N°›</a:t>
            </a:fld>
            <a:endParaRPr lang="fr-FR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3114" y="6346301"/>
            <a:ext cx="2743200" cy="365125"/>
          </a:xfrm>
        </p:spPr>
        <p:txBody>
          <a:bodyPr/>
          <a:lstStyle/>
          <a:p>
            <a:fld id="{2F397117-F3A1-41B5-B5A5-0FD5A7D43CA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Session for IOC Secretariat Staff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926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77476" r="38087" b="1776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50353" r="5606" b="36489"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Information Session for IOC Secretariat Staff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41B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>
            <a:off x="5176381" y="3421572"/>
            <a:ext cx="2018851" cy="15585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6"/>
          <a:stretch/>
        </p:blipFill>
        <p:spPr>
          <a:xfrm>
            <a:off x="4523013" y="757728"/>
            <a:ext cx="3440965" cy="253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14/09/2022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41B7C8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"/>
          <p:cNvSpPr/>
          <p:nvPr userDrawn="1"/>
        </p:nvSpPr>
        <p:spPr>
          <a:xfrm rot="5400000">
            <a:off x="1533162" y="331783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>
                  <a:noFill/>
                </a:ln>
                <a:solidFill>
                  <a:srgbClr val="41B7C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60" y="2839258"/>
            <a:ext cx="924080" cy="924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Information Session for IOC Secretariat Staff </a:t>
            </a:r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41B7C8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"/>
          <p:cNvSpPr/>
          <p:nvPr userDrawn="1"/>
        </p:nvSpPr>
        <p:spPr>
          <a:xfrm rot="5400000">
            <a:off x="1450717" y="3366115"/>
            <a:ext cx="1328398" cy="12577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5"/>
          <a:stretch/>
        </p:blipFill>
        <p:spPr>
          <a:xfrm>
            <a:off x="10250966" y="284484"/>
            <a:ext cx="1511673" cy="11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Information Session for IOC Secretariat Staff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5"/>
          <a:stretch/>
        </p:blipFill>
        <p:spPr>
          <a:xfrm>
            <a:off x="10250966" y="284484"/>
            <a:ext cx="1511673" cy="11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  <p:sldLayoutId id="214748371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Information Session for IOC Secretariat Staff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340B-01E7-41B5-BE35-3DD52D3AA59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41" name="Oval 8"/>
          <p:cNvSpPr/>
          <p:nvPr userDrawn="1"/>
        </p:nvSpPr>
        <p:spPr>
          <a:xfrm>
            <a:off x="917487" y="1546462"/>
            <a:ext cx="1001110" cy="997767"/>
          </a:xfrm>
          <a:prstGeom prst="ellipse">
            <a:avLst/>
          </a:prstGeom>
          <a:solidFill>
            <a:srgbClr val="0D587A">
              <a:lumMod val="75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42" name="Oval 14"/>
          <p:cNvSpPr/>
          <p:nvPr userDrawn="1"/>
        </p:nvSpPr>
        <p:spPr>
          <a:xfrm>
            <a:off x="917487" y="3033343"/>
            <a:ext cx="1001110" cy="974973"/>
          </a:xfrm>
          <a:prstGeom prst="ellipse">
            <a:avLst/>
          </a:prstGeom>
          <a:solidFill>
            <a:srgbClr val="0D587A">
              <a:lumMod val="40000"/>
              <a:lumOff val="60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43" name="Oval 8"/>
          <p:cNvSpPr/>
          <p:nvPr userDrawn="1"/>
        </p:nvSpPr>
        <p:spPr>
          <a:xfrm>
            <a:off x="917487" y="4682691"/>
            <a:ext cx="1001110" cy="997767"/>
          </a:xfrm>
          <a:prstGeom prst="ellipse">
            <a:avLst/>
          </a:prstGeom>
          <a:solidFill>
            <a:srgbClr val="0D587A">
              <a:lumMod val="20000"/>
              <a:lumOff val="80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Information Session for IOC Secretariat Staff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340B-01E7-41B5-BE35-3DD52D3AA59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1F476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1F476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1F476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Information Session for IOC Secretariat Staff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340B-01E7-41B5-BE35-3DD52D3AA59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611531" y="1410648"/>
            <a:ext cx="11003527" cy="5103138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1F476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41B7C8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41B7C8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1F476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1F4764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41B7C8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9ED9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9ED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695" r:id="rId4"/>
    <p:sldLayoutId id="2147483696" r:id="rId5"/>
    <p:sldLayoutId id="2147483716" r:id="rId6"/>
    <p:sldLayoutId id="214748371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5" t="-1630" b="1"/>
          <a:stretch/>
        </p:blipFill>
        <p:spPr>
          <a:xfrm>
            <a:off x="10531929" y="164915"/>
            <a:ext cx="1402160" cy="104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726" y="0"/>
            <a:ext cx="4736627" cy="5613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0361" y="5613781"/>
            <a:ext cx="8110105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K. </a:t>
            </a:r>
            <a:r>
              <a:rPr lang="en-US" sz="2000" b="1" dirty="0" err="1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Hilmi</a:t>
            </a:r>
            <a:r>
              <a:rPr lang="en-US" sz="20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 Vice Chair IOC/UNESCO Group V &amp; MONGOSS Co Chair </a:t>
            </a:r>
          </a:p>
          <a:p>
            <a:pPr algn="ctr"/>
            <a:endParaRPr lang="en-US" sz="2000" b="1" dirty="0" smtClean="0">
              <a:solidFill>
                <a:srgbClr val="002060"/>
              </a:solidFill>
              <a:latin typeface="Roboto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SHAREMED International Workshop – 13 &amp; 14th September 2022 - Malta</a:t>
            </a:r>
            <a:endParaRPr lang="en-US" sz="1400" b="1" dirty="0">
              <a:solidFill>
                <a:srgbClr val="002060"/>
              </a:solidFill>
              <a:latin typeface="Roboto"/>
              <a:cs typeface="Arial" panose="020B0604020202020204" pitchFamily="34" charset="0"/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  <a:latin typeface="Roboto"/>
              <a:cs typeface="Arial" panose="020B0604020202020204" pitchFamily="34" charset="0"/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Robo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1"/>
            <a:ext cx="9178833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8805490" y="1"/>
            <a:ext cx="3269996" cy="562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  <a:sym typeface="Roboto"/>
              </a:rPr>
              <a:t>Decade Outcomes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41B7C8"/>
              </a:solidFill>
              <a:effectLst/>
              <a:uFillTx/>
              <a:latin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122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8805490" y="1"/>
            <a:ext cx="2817436" cy="562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  <a:sym typeface="Roboto"/>
              </a:rPr>
              <a:t>Decade Actions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41B7C8"/>
              </a:solidFill>
              <a:effectLst/>
              <a:uFillTx/>
              <a:latin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382" y="129685"/>
            <a:ext cx="90307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err="1" smtClean="0"/>
              <a:t>Decade</a:t>
            </a:r>
            <a:r>
              <a:rPr lang="fr-FR" dirty="0" smtClean="0"/>
              <a:t> Actions </a:t>
            </a:r>
            <a:r>
              <a:rPr lang="fr-FR" dirty="0" err="1" smtClean="0"/>
              <a:t>include</a:t>
            </a:r>
            <a:r>
              <a:rPr lang="fr-FR" dirty="0" smtClean="0"/>
              <a:t> programmes and </a:t>
            </a:r>
            <a:r>
              <a:rPr lang="fr-FR" dirty="0" err="1" smtClean="0"/>
              <a:t>projects</a:t>
            </a:r>
            <a:r>
              <a:rPr lang="fr-FR" dirty="0" smtClean="0"/>
              <a:t>, as </a:t>
            </a:r>
          </a:p>
          <a:p>
            <a:pPr algn="just"/>
            <a:r>
              <a:rPr lang="fr-FR" dirty="0" err="1" smtClean="0"/>
              <a:t>well</a:t>
            </a:r>
            <a:r>
              <a:rPr lang="fr-FR" dirty="0" smtClean="0"/>
              <a:t> as </a:t>
            </a:r>
            <a:r>
              <a:rPr lang="fr-FR" dirty="0" err="1" smtClean="0"/>
              <a:t>activities</a:t>
            </a:r>
            <a:r>
              <a:rPr lang="fr-FR" dirty="0" smtClean="0"/>
              <a:t> and/or contributions: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>
                <a:solidFill>
                  <a:srgbClr val="002060"/>
                </a:solidFill>
              </a:rPr>
              <a:t>• A </a:t>
            </a:r>
            <a:r>
              <a:rPr lang="fr-FR" dirty="0" err="1" smtClean="0">
                <a:solidFill>
                  <a:srgbClr val="002060"/>
                </a:solidFill>
              </a:rPr>
              <a:t>Decade</a:t>
            </a:r>
            <a:r>
              <a:rPr lang="fr-FR" dirty="0" smtClean="0">
                <a:solidFill>
                  <a:srgbClr val="002060"/>
                </a:solidFill>
              </a:rPr>
              <a:t> programme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typically</a:t>
            </a:r>
            <a:r>
              <a:rPr lang="fr-FR" dirty="0" smtClean="0"/>
              <a:t> global or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scale</a:t>
            </a:r>
            <a:r>
              <a:rPr lang="fr-FR" dirty="0" smtClean="0"/>
              <a:t> and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contribute</a:t>
            </a:r>
            <a:r>
              <a:rPr lang="fr-FR" dirty="0" smtClean="0"/>
              <a:t> to the </a:t>
            </a:r>
            <a:r>
              <a:rPr lang="fr-FR" dirty="0" err="1" smtClean="0"/>
              <a:t>achievement</a:t>
            </a:r>
            <a:r>
              <a:rPr lang="fr-FR" dirty="0" smtClean="0"/>
              <a:t> of </a:t>
            </a:r>
          </a:p>
          <a:p>
            <a:pPr algn="just"/>
            <a:r>
              <a:rPr lang="fr-FR" dirty="0" smtClean="0"/>
              <a:t>one or more of the </a:t>
            </a:r>
            <a:r>
              <a:rPr lang="fr-FR" dirty="0" err="1" smtClean="0"/>
              <a:t>Ocean</a:t>
            </a:r>
            <a:r>
              <a:rPr lang="fr-FR" dirty="0" smtClean="0"/>
              <a:t> </a:t>
            </a:r>
            <a:r>
              <a:rPr lang="fr-FR" dirty="0" err="1" smtClean="0"/>
              <a:t>Decade</a:t>
            </a:r>
            <a:r>
              <a:rPr lang="fr-FR" dirty="0" smtClean="0"/>
              <a:t> Challenges. 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</a:p>
          <a:p>
            <a:pPr algn="just"/>
            <a:r>
              <a:rPr lang="fr-FR" dirty="0" smtClean="0"/>
              <a:t>long-</a:t>
            </a:r>
            <a:r>
              <a:rPr lang="fr-FR" dirty="0" err="1" smtClean="0"/>
              <a:t>term</a:t>
            </a:r>
            <a:r>
              <a:rPr lang="fr-FR" dirty="0" smtClean="0"/>
              <a:t>, multi-</a:t>
            </a:r>
            <a:r>
              <a:rPr lang="fr-FR" dirty="0" err="1" smtClean="0"/>
              <a:t>year</a:t>
            </a:r>
            <a:r>
              <a:rPr lang="fr-FR" dirty="0" smtClean="0"/>
              <a:t>, </a:t>
            </a:r>
            <a:r>
              <a:rPr lang="fr-FR" dirty="0" err="1" smtClean="0"/>
              <a:t>interdisciplinary</a:t>
            </a:r>
            <a:r>
              <a:rPr lang="fr-FR" dirty="0" smtClean="0"/>
              <a:t> and multi-</a:t>
            </a:r>
          </a:p>
          <a:p>
            <a:pPr algn="just"/>
            <a:r>
              <a:rPr lang="fr-FR" dirty="0" smtClean="0"/>
              <a:t>national. A programme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consist</a:t>
            </a:r>
            <a:r>
              <a:rPr lang="fr-FR" dirty="0" smtClean="0"/>
              <a:t> of component </a:t>
            </a:r>
          </a:p>
          <a:p>
            <a:pPr algn="just"/>
            <a:r>
              <a:rPr lang="fr-FR" dirty="0" err="1" smtClean="0"/>
              <a:t>projects</a:t>
            </a:r>
            <a:r>
              <a:rPr lang="fr-FR" dirty="0" smtClean="0"/>
              <a:t> and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 err="1" smtClean="0"/>
              <a:t>enabling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r>
              <a:rPr lang="fr-FR" dirty="0" smtClean="0"/>
              <a:t>. </a:t>
            </a:r>
          </a:p>
          <a:p>
            <a:pPr algn="just"/>
            <a:r>
              <a:rPr lang="fr-FR" dirty="0" smtClean="0"/>
              <a:t>• </a:t>
            </a:r>
            <a:r>
              <a:rPr lang="fr-FR" dirty="0" smtClean="0">
                <a:solidFill>
                  <a:srgbClr val="002060"/>
                </a:solidFill>
              </a:rPr>
              <a:t>A </a:t>
            </a:r>
            <a:r>
              <a:rPr lang="fr-FR" dirty="0" err="1" smtClean="0">
                <a:solidFill>
                  <a:srgbClr val="002060"/>
                </a:solidFill>
              </a:rPr>
              <a:t>Decade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project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discrete</a:t>
            </a:r>
            <a:r>
              <a:rPr lang="fr-FR" dirty="0" smtClean="0"/>
              <a:t> and </a:t>
            </a:r>
            <a:r>
              <a:rPr lang="fr-FR" dirty="0" err="1" smtClean="0"/>
              <a:t>focused</a:t>
            </a:r>
            <a:r>
              <a:rPr lang="fr-FR" dirty="0" smtClean="0"/>
              <a:t> </a:t>
            </a:r>
          </a:p>
          <a:p>
            <a:pPr algn="just"/>
            <a:r>
              <a:rPr lang="fr-FR" dirty="0" err="1" smtClean="0"/>
              <a:t>undertaking</a:t>
            </a:r>
            <a:r>
              <a:rPr lang="fr-FR" dirty="0" smtClean="0"/>
              <a:t>. It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regional</a:t>
            </a:r>
            <a:r>
              <a:rPr lang="fr-FR" dirty="0" smtClean="0"/>
              <a:t>, national or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</a:p>
          <a:p>
            <a:pPr algn="just"/>
            <a:r>
              <a:rPr lang="fr-FR" dirty="0" smtClean="0"/>
              <a:t>national and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typically</a:t>
            </a:r>
            <a:r>
              <a:rPr lang="fr-FR" dirty="0" smtClean="0"/>
              <a:t> </a:t>
            </a:r>
            <a:r>
              <a:rPr lang="fr-FR" dirty="0" err="1" smtClean="0"/>
              <a:t>contribute</a:t>
            </a:r>
            <a:r>
              <a:rPr lang="fr-FR" dirty="0" smtClean="0"/>
              <a:t> to an </a:t>
            </a:r>
            <a:r>
              <a:rPr lang="fr-FR" dirty="0" err="1" smtClean="0"/>
              <a:t>identified</a:t>
            </a:r>
            <a:r>
              <a:rPr lang="fr-FR" dirty="0" smtClean="0"/>
              <a:t> </a:t>
            </a:r>
          </a:p>
          <a:p>
            <a:pPr algn="just"/>
            <a:r>
              <a:rPr lang="fr-FR" dirty="0" err="1" smtClean="0"/>
              <a:t>Decade</a:t>
            </a:r>
            <a:r>
              <a:rPr lang="fr-FR" dirty="0" smtClean="0"/>
              <a:t> programme.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904412" y="3492078"/>
            <a:ext cx="99190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• </a:t>
            </a:r>
            <a:r>
              <a:rPr lang="fr-FR" dirty="0">
                <a:solidFill>
                  <a:srgbClr val="002060"/>
                </a:solidFill>
              </a:rPr>
              <a:t>A </a:t>
            </a:r>
            <a:r>
              <a:rPr lang="fr-FR" dirty="0" err="1">
                <a:solidFill>
                  <a:srgbClr val="002060"/>
                </a:solidFill>
              </a:rPr>
              <a:t>Decade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activity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/>
              <a:t>is</a:t>
            </a:r>
            <a:r>
              <a:rPr lang="fr-FR" dirty="0"/>
              <a:t> a one-off, </a:t>
            </a:r>
            <a:r>
              <a:rPr lang="fr-FR" dirty="0" err="1"/>
              <a:t>standalone</a:t>
            </a:r>
            <a:r>
              <a:rPr lang="fr-FR" dirty="0"/>
              <a:t> initiative </a:t>
            </a:r>
          </a:p>
          <a:p>
            <a:r>
              <a:rPr lang="fr-FR" dirty="0"/>
              <a:t>(</a:t>
            </a:r>
            <a:r>
              <a:rPr lang="fr-FR" dirty="0" err="1"/>
              <a:t>such</a:t>
            </a:r>
            <a:r>
              <a:rPr lang="fr-FR" dirty="0"/>
              <a:t> as an </a:t>
            </a:r>
            <a:r>
              <a:rPr lang="fr-FR" dirty="0" err="1"/>
              <a:t>awareness-raising</a:t>
            </a:r>
            <a:r>
              <a:rPr lang="fr-FR" dirty="0"/>
              <a:t> </a:t>
            </a:r>
            <a:r>
              <a:rPr lang="fr-FR" dirty="0" err="1"/>
              <a:t>event</a:t>
            </a:r>
            <a:r>
              <a:rPr lang="fr-FR" dirty="0"/>
              <a:t>, </a:t>
            </a:r>
            <a:r>
              <a:rPr lang="fr-FR" dirty="0" err="1"/>
              <a:t>scientific</a:t>
            </a:r>
            <a:r>
              <a:rPr lang="fr-FR" dirty="0"/>
              <a:t> </a:t>
            </a:r>
          </a:p>
          <a:p>
            <a:r>
              <a:rPr lang="fr-FR" dirty="0"/>
              <a:t>workshop or </a:t>
            </a:r>
            <a:r>
              <a:rPr lang="fr-FR" dirty="0" err="1"/>
              <a:t>thematic</a:t>
            </a:r>
            <a:r>
              <a:rPr lang="fr-FR" dirty="0"/>
              <a:t> training </a:t>
            </a:r>
            <a:r>
              <a:rPr lang="fr-FR" dirty="0" err="1"/>
              <a:t>opportunity</a:t>
            </a:r>
            <a:r>
              <a:rPr lang="fr-FR" dirty="0"/>
              <a:t>). </a:t>
            </a:r>
          </a:p>
          <a:p>
            <a:r>
              <a:rPr lang="fr-FR" dirty="0"/>
              <a:t>It </a:t>
            </a:r>
            <a:r>
              <a:rPr lang="fr-FR" dirty="0" err="1"/>
              <a:t>enables</a:t>
            </a:r>
            <a:r>
              <a:rPr lang="fr-FR" dirty="0"/>
              <a:t> a programme or </a:t>
            </a:r>
            <a:r>
              <a:rPr lang="fr-FR" dirty="0" err="1"/>
              <a:t>project</a:t>
            </a:r>
            <a:r>
              <a:rPr lang="fr-FR" dirty="0"/>
              <a:t> or </a:t>
            </a:r>
            <a:r>
              <a:rPr lang="fr-FR" dirty="0" err="1"/>
              <a:t>directly</a:t>
            </a:r>
            <a:r>
              <a:rPr lang="fr-FR" dirty="0"/>
              <a:t> </a:t>
            </a:r>
          </a:p>
          <a:p>
            <a:r>
              <a:rPr lang="fr-FR" dirty="0" err="1"/>
              <a:t>contributes</a:t>
            </a:r>
            <a:r>
              <a:rPr lang="fr-FR" dirty="0"/>
              <a:t> to an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Decade</a:t>
            </a:r>
            <a:r>
              <a:rPr lang="fr-FR" dirty="0"/>
              <a:t> Challenge.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dirty="0">
                <a:solidFill>
                  <a:srgbClr val="002060"/>
                </a:solidFill>
              </a:rPr>
              <a:t>A </a:t>
            </a:r>
            <a:r>
              <a:rPr lang="fr-FR" dirty="0" err="1">
                <a:solidFill>
                  <a:srgbClr val="002060"/>
                </a:solidFill>
              </a:rPr>
              <a:t>Decade</a:t>
            </a:r>
            <a:r>
              <a:rPr lang="fr-FR" dirty="0">
                <a:solidFill>
                  <a:srgbClr val="002060"/>
                </a:solidFill>
              </a:rPr>
              <a:t> contribution </a:t>
            </a:r>
            <a:r>
              <a:rPr lang="fr-FR" dirty="0"/>
              <a:t>supports the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Decade</a:t>
            </a:r>
            <a:r>
              <a:rPr lang="fr-FR" dirty="0"/>
              <a:t> </a:t>
            </a:r>
          </a:p>
          <a:p>
            <a:r>
              <a:rPr lang="fr-FR" dirty="0" err="1"/>
              <a:t>through</a:t>
            </a:r>
            <a:r>
              <a:rPr lang="fr-FR" dirty="0"/>
              <a:t> provision of </a:t>
            </a:r>
            <a:r>
              <a:rPr lang="fr-FR" dirty="0" err="1"/>
              <a:t>resources</a:t>
            </a:r>
            <a:r>
              <a:rPr lang="fr-FR" dirty="0"/>
              <a:t> (</a:t>
            </a:r>
            <a:r>
              <a:rPr lang="fr-FR" dirty="0" err="1"/>
              <a:t>e.g</a:t>
            </a:r>
            <a:r>
              <a:rPr lang="fr-FR" dirty="0"/>
              <a:t>. </a:t>
            </a:r>
            <a:r>
              <a:rPr lang="fr-FR" dirty="0" err="1"/>
              <a:t>funding</a:t>
            </a:r>
            <a:r>
              <a:rPr lang="fr-FR" dirty="0"/>
              <a:t> or an </a:t>
            </a:r>
          </a:p>
          <a:p>
            <a:r>
              <a:rPr lang="fr-FR" dirty="0"/>
              <a:t>in-</a:t>
            </a:r>
            <a:r>
              <a:rPr lang="fr-FR" dirty="0" err="1"/>
              <a:t>kind</a:t>
            </a:r>
            <a:r>
              <a:rPr lang="fr-FR" dirty="0"/>
              <a:t> contribution). A contribution </a:t>
            </a:r>
            <a:r>
              <a:rPr lang="fr-FR" dirty="0" err="1"/>
              <a:t>can</a:t>
            </a:r>
            <a:r>
              <a:rPr lang="fr-FR" dirty="0"/>
              <a:t> support </a:t>
            </a:r>
          </a:p>
          <a:p>
            <a:r>
              <a:rPr lang="fr-FR" dirty="0" err="1"/>
              <a:t>either</a:t>
            </a:r>
            <a:r>
              <a:rPr lang="fr-FR" dirty="0"/>
              <a:t> the </a:t>
            </a:r>
            <a:r>
              <a:rPr lang="fr-FR" dirty="0" err="1"/>
              <a:t>implementation</a:t>
            </a:r>
            <a:r>
              <a:rPr lang="fr-FR" dirty="0"/>
              <a:t> of a </a:t>
            </a:r>
            <a:r>
              <a:rPr lang="fr-FR" dirty="0" err="1"/>
              <a:t>Decade</a:t>
            </a:r>
            <a:r>
              <a:rPr lang="fr-FR" dirty="0"/>
              <a:t> Action or the </a:t>
            </a:r>
          </a:p>
          <a:p>
            <a:r>
              <a:rPr lang="fr-FR" dirty="0"/>
              <a:t>coordination </a:t>
            </a:r>
            <a:r>
              <a:rPr lang="fr-FR" dirty="0" err="1"/>
              <a:t>functions</a:t>
            </a:r>
            <a:r>
              <a:rPr lang="fr-FR" dirty="0"/>
              <a:t> of the </a:t>
            </a:r>
            <a:r>
              <a:rPr lang="fr-FR" dirty="0" err="1"/>
              <a:t>Ocean</a:t>
            </a:r>
            <a:r>
              <a:rPr lang="fr-FR" dirty="0"/>
              <a:t> </a:t>
            </a:r>
            <a:r>
              <a:rPr lang="fr-FR" dirty="0" err="1"/>
              <a:t>Decade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98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581" y="221672"/>
            <a:ext cx="4692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Stakeholder Engagement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653" y="2772793"/>
            <a:ext cx="2941784" cy="1593255"/>
          </a:xfrm>
          <a:prstGeom prst="rect">
            <a:avLst/>
          </a:prstGeom>
          <a:noFill/>
          <a:ln w="28575" cap="flat">
            <a:solidFill>
              <a:schemeClr val="accent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R="0" algn="ctr" defTabSz="130048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1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Roboto"/>
              </a:rPr>
              <a:t>Global Stakeholder Forum:  </a:t>
            </a:r>
            <a:r>
              <a:rPr lang="en-US" i="1" dirty="0" smtClean="0">
                <a:solidFill>
                  <a:srgbClr val="0070C0"/>
                </a:solidFill>
                <a:sym typeface="Roboto"/>
              </a:rPr>
              <a:t>actively managed communities of practice that will collaborate online and in-person.</a:t>
            </a:r>
            <a:endParaRPr kumimoji="0" lang="fr-FR" b="0" i="1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642" y="83128"/>
            <a:ext cx="5229694" cy="601674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662321" y="3190729"/>
            <a:ext cx="1228436" cy="52647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12700" cap="flat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75116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7" y="157018"/>
            <a:ext cx="462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Roboto"/>
              </a:rPr>
              <a:t>Resource Mobilisation </a:t>
            </a:r>
            <a:endParaRPr lang="fr-FR" sz="2800" b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" y="922511"/>
            <a:ext cx="9643326" cy="5075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34353" y="2132945"/>
            <a:ext cx="1957647" cy="3270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Roboto"/>
              </a:rPr>
              <a:t>The Decade is not a funding mechanism.</a:t>
            </a:r>
            <a:r>
              <a:rPr kumimoji="0" lang="en-US" sz="2000" b="0" i="1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Roboto"/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  <a:sym typeface="Roboto"/>
              </a:rPr>
              <a:t>It encourages alignment of resource </a:t>
            </a:r>
            <a:r>
              <a:rPr lang="en-US" sz="2000" i="1" dirty="0" err="1" smtClean="0">
                <a:solidFill>
                  <a:srgbClr val="0070C0"/>
                </a:solidFill>
                <a:sym typeface="Roboto"/>
              </a:rPr>
              <a:t>mobilisation</a:t>
            </a:r>
            <a:r>
              <a:rPr lang="en-US" sz="2000" i="1" dirty="0" smtClean="0">
                <a:solidFill>
                  <a:srgbClr val="0070C0"/>
                </a:solidFill>
                <a:sym typeface="Roboto"/>
              </a:rPr>
              <a:t> strategies with Decade priorities</a:t>
            </a:r>
            <a:r>
              <a:rPr lang="en-US" sz="2400" i="1" dirty="0" smtClean="0">
                <a:solidFill>
                  <a:srgbClr val="0070C0"/>
                </a:solidFill>
                <a:sym typeface="Roboto"/>
              </a:rPr>
              <a:t>.</a:t>
            </a:r>
            <a:r>
              <a:rPr kumimoji="0" lang="en-US" sz="2400" b="0" i="1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 </a:t>
            </a:r>
            <a:endParaRPr kumimoji="0" lang="fr-FR" sz="2400" b="0" i="1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4897" y="1723436"/>
            <a:ext cx="831273" cy="962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“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89549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7" y="157018"/>
            <a:ext cx="462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Roboto"/>
              </a:rPr>
              <a:t>How to Engage?</a:t>
            </a:r>
            <a:endParaRPr lang="fr-FR" sz="2800" b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476" y="1189429"/>
            <a:ext cx="7062857" cy="56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6" y="157018"/>
            <a:ext cx="528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Roboto"/>
              </a:rPr>
              <a:t>Coordination of the Decade</a:t>
            </a:r>
            <a:endParaRPr lang="fr-FR" sz="2800" b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3" y="1061068"/>
            <a:ext cx="6538035" cy="4839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11491" y="1681018"/>
            <a:ext cx="2826327" cy="1977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Simple, agile approach that builds on existing structures</a:t>
            </a:r>
            <a:r>
              <a:rPr kumimoji="0" lang="en-US" sz="2400" b="0" i="1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 and processes </a:t>
            </a:r>
            <a:endParaRPr kumimoji="0" lang="fr-FR" sz="2400" b="0" i="1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5382" y="1046780"/>
            <a:ext cx="831273" cy="962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“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43154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326" y="461090"/>
            <a:ext cx="7565714" cy="5657143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15589" y="0"/>
            <a:ext cx="5287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Roboto"/>
              </a:rPr>
              <a:t>How to follow the Decade?</a:t>
            </a:r>
            <a:endParaRPr lang="fr-FR" sz="2800" b="1" dirty="0">
              <a:solidFill>
                <a:srgbClr val="00206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14498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71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56655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12" y="174024"/>
            <a:ext cx="1888207" cy="562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  <a:sym typeface="Roboto"/>
              </a:rPr>
              <a:t>Reminder 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41B7C8"/>
              </a:solidFill>
              <a:effectLst/>
              <a:uFillTx/>
              <a:latin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183" y="1286639"/>
            <a:ext cx="786014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Roboto"/>
              </a:rPr>
              <a:t>In 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2016, the </a:t>
            </a:r>
            <a:r>
              <a:rPr lang="fr-FR" sz="2000" dirty="0" err="1" smtClean="0">
                <a:solidFill>
                  <a:srgbClr val="002060"/>
                </a:solidFill>
                <a:latin typeface="Roboto"/>
              </a:rPr>
              <a:t>Intergovernmental</a:t>
            </a:r>
            <a:r>
              <a:rPr lang="fr-FR" sz="2000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Oceanographic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Roboto"/>
              </a:rPr>
              <a:t>Commission 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of UNESCO (IOC)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initiated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a concept for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such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Roboto"/>
              </a:rPr>
              <a:t>a </a:t>
            </a:r>
            <a:r>
              <a:rPr lang="fr-FR" sz="2000" dirty="0" err="1" smtClean="0">
                <a:solidFill>
                  <a:srgbClr val="002060"/>
                </a:solidFill>
                <a:latin typeface="Roboto"/>
              </a:rPr>
              <a:t>campaign</a:t>
            </a:r>
            <a:r>
              <a:rPr lang="fr-FR" sz="2000" dirty="0" smtClean="0">
                <a:solidFill>
                  <a:srgbClr val="002060"/>
                </a:solidFill>
                <a:latin typeface="Roboto"/>
              </a:rPr>
              <a:t>.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</a:t>
            </a:r>
            <a:endParaRPr lang="fr-FR" sz="2000" dirty="0" smtClean="0">
              <a:solidFill>
                <a:srgbClr val="002060"/>
              </a:solidFill>
              <a:latin typeface="Roboto"/>
            </a:endParaRPr>
          </a:p>
          <a:p>
            <a:pPr algn="just"/>
            <a:endParaRPr lang="fr-FR" sz="2000" dirty="0" smtClean="0">
              <a:solidFill>
                <a:srgbClr val="002060"/>
              </a:solidFill>
              <a:latin typeface="Roboto"/>
            </a:endParaRPr>
          </a:p>
          <a:p>
            <a:pPr algn="just"/>
            <a:endParaRPr lang="fr-FR" sz="2000" dirty="0">
              <a:solidFill>
                <a:srgbClr val="002060"/>
              </a:solidFill>
              <a:latin typeface="Roboto"/>
            </a:endParaRPr>
          </a:p>
          <a:p>
            <a:pPr algn="just"/>
            <a:endParaRPr lang="fr-FR" sz="2000" dirty="0">
              <a:solidFill>
                <a:srgbClr val="002060"/>
              </a:solidFill>
              <a:latin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Roboto"/>
              </a:rPr>
              <a:t>In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December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2017,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this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work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culminated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in </a:t>
            </a:r>
            <a:r>
              <a:rPr lang="fr-FR" sz="2000" dirty="0" smtClean="0">
                <a:solidFill>
                  <a:srgbClr val="002060"/>
                </a:solidFill>
                <a:latin typeface="Roboto"/>
              </a:rPr>
              <a:t> the 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proclamation by the 72nd Session of the UN General </a:t>
            </a:r>
            <a:r>
              <a:rPr lang="fr-FR" sz="2000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Roboto"/>
              </a:rPr>
              <a:t>Assembly</a:t>
            </a:r>
            <a:r>
              <a:rPr lang="fr-FR" sz="2000" dirty="0" smtClean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(UNGA) of the UN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Decade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of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Ocean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Science </a:t>
            </a:r>
            <a:r>
              <a:rPr lang="fr-FR" sz="2000" dirty="0" smtClean="0">
                <a:solidFill>
                  <a:srgbClr val="002060"/>
                </a:solidFill>
                <a:latin typeface="Roboto"/>
              </a:rPr>
              <a:t> for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Sustainable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Development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2021-2030 (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referred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Roboto"/>
              </a:rPr>
              <a:t> to 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as ‘the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Ocean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Decade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’). </a:t>
            </a:r>
          </a:p>
          <a:p>
            <a:pPr algn="just"/>
            <a:endParaRPr lang="en-US" sz="2000" dirty="0" smtClean="0">
              <a:solidFill>
                <a:srgbClr val="002060"/>
              </a:solidFill>
              <a:latin typeface="Roboto"/>
              <a:sym typeface="Roboto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Roboto"/>
              <a:sym typeface="Roboto"/>
            </a:endParaRPr>
          </a:p>
          <a:p>
            <a:pPr algn="just"/>
            <a:endParaRPr lang="en-US" sz="2000" dirty="0">
              <a:solidFill>
                <a:srgbClr val="002060"/>
              </a:solidFill>
              <a:latin typeface="Roboto"/>
              <a:sym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Roboto"/>
              </a:rPr>
              <a:t>UNGA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called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on the IOC to 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prepare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an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Implementation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Plan for the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Ocean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Roboto"/>
              </a:rPr>
              <a:t>Decade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Roboto"/>
              </a:rPr>
              <a:t>in 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consultation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with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Member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States, United Nations 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partners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and diverse </a:t>
            </a:r>
            <a:r>
              <a:rPr lang="fr-FR" sz="2000" dirty="0" err="1">
                <a:solidFill>
                  <a:srgbClr val="002060"/>
                </a:solidFill>
                <a:latin typeface="Roboto"/>
              </a:rPr>
              <a:t>stakeholder</a:t>
            </a:r>
            <a:r>
              <a:rPr lang="fr-FR" sz="2000" dirty="0">
                <a:solidFill>
                  <a:srgbClr val="002060"/>
                </a:solidFill>
                <a:latin typeface="Roboto"/>
              </a:rPr>
              <a:t> groups</a:t>
            </a:r>
            <a:r>
              <a:rPr lang="fr-FR" sz="2000" dirty="0"/>
              <a:t>. </a:t>
            </a:r>
          </a:p>
          <a:p>
            <a:pPr marL="457200" indent="-457200" algn="just" defTabSz="130048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230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82" y="3550809"/>
            <a:ext cx="8238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</a:t>
            </a:r>
            <a:r>
              <a:rPr lang="fr-F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fr-F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 </a:t>
            </a:r>
            <a:r>
              <a:rPr lang="fr-F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</a:t>
            </a:r>
            <a:r>
              <a:rPr lang="fr-F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attention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96985" y="201733"/>
            <a:ext cx="3869519" cy="562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  <a:sym typeface="Roboto"/>
              </a:rPr>
              <a:t>The process so far (1)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41B7C8"/>
              </a:solidFill>
              <a:effectLst/>
              <a:uFillTx/>
              <a:latin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637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85" y="201733"/>
            <a:ext cx="3869519" cy="562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  <a:sym typeface="Roboto"/>
              </a:rPr>
              <a:t>The process so far (1)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41B7C8"/>
              </a:solidFill>
              <a:effectLst/>
              <a:uFillTx/>
              <a:latin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737" y="929183"/>
            <a:ext cx="10474083" cy="5148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1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Global</a:t>
            </a:r>
            <a:r>
              <a:rPr kumimoji="0" lang="en-US" sz="21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 Planning Meeting in May 2019 with &gt; 200 participants</a:t>
            </a:r>
          </a:p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100" baseline="0" dirty="0" smtClean="0">
                <a:solidFill>
                  <a:srgbClr val="002060"/>
                </a:solidFill>
                <a:latin typeface="Roboto"/>
                <a:sym typeface="Roboto"/>
              </a:rPr>
              <a:t>11</a:t>
            </a:r>
            <a:r>
              <a:rPr lang="en-US" sz="2100" dirty="0" smtClean="0">
                <a:solidFill>
                  <a:srgbClr val="002060"/>
                </a:solidFill>
                <a:latin typeface="Roboto"/>
                <a:sym typeface="Roboto"/>
              </a:rPr>
              <a:t> regional planning workshops with &gt; 1900 attendees</a:t>
            </a:r>
          </a:p>
          <a:p>
            <a:pPr marL="457200" indent="-457200" defTabSz="130048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latin typeface="Roboto"/>
                <a:sym typeface="Roboto"/>
              </a:rPr>
              <a:t>ECOP Informal Working Group </a:t>
            </a:r>
            <a:r>
              <a:rPr lang="en-US" sz="2100" dirty="0" smtClean="0">
                <a:solidFill>
                  <a:srgbClr val="002060"/>
                </a:solidFill>
                <a:latin typeface="Roboto"/>
                <a:sym typeface="Roboto"/>
              </a:rPr>
              <a:t>created</a:t>
            </a:r>
            <a:endParaRPr kumimoji="0" lang="en-US" sz="21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Roboto"/>
              <a:sym typeface="Roboto"/>
            </a:endParaRPr>
          </a:p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1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Three meetings</a:t>
            </a:r>
            <a:r>
              <a:rPr kumimoji="0" lang="en-US" sz="21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 of UN-Oceans contact group</a:t>
            </a:r>
            <a:endParaRPr kumimoji="0" lang="en-US" sz="21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Roboto"/>
              <a:sym typeface="Roboto"/>
            </a:endParaRPr>
          </a:p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1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Ocean Literacy &amp; UN</a:t>
            </a:r>
            <a:r>
              <a:rPr kumimoji="0" lang="en-US" sz="21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 agencies Data Management</a:t>
            </a:r>
            <a:r>
              <a:rPr kumimoji="0" lang="en-US" sz="21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 thematic meetings</a:t>
            </a:r>
          </a:p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100" dirty="0" smtClean="0">
                <a:solidFill>
                  <a:srgbClr val="002060"/>
                </a:solidFill>
                <a:latin typeface="Roboto"/>
                <a:sym typeface="Roboto"/>
              </a:rPr>
              <a:t>Ongoing engagement of Executive Planning Group</a:t>
            </a:r>
            <a:endParaRPr kumimoji="0" lang="en-US" sz="2100" b="0" i="0" u="none" strike="noStrike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FillTx/>
              <a:latin typeface="Roboto"/>
              <a:sym typeface="Roboto"/>
            </a:endParaRPr>
          </a:p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100" dirty="0" smtClean="0">
                <a:solidFill>
                  <a:srgbClr val="002060"/>
                </a:solidFill>
                <a:latin typeface="Roboto"/>
                <a:sym typeface="Roboto"/>
              </a:rPr>
              <a:t>Virtual sessions presenting zero draft of Implementation Plan to &gt; 600 people </a:t>
            </a:r>
          </a:p>
          <a:p>
            <a:pPr marL="457200" marR="0" indent="-45720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1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Peer </a:t>
            </a:r>
            <a:r>
              <a:rPr lang="en-US" sz="2100" dirty="0" smtClean="0">
                <a:solidFill>
                  <a:srgbClr val="002060"/>
                </a:solidFill>
                <a:latin typeface="Roboto"/>
                <a:sym typeface="Roboto"/>
              </a:rPr>
              <a:t>review of </a:t>
            </a:r>
            <a:r>
              <a:rPr lang="en-US" sz="2100" dirty="0">
                <a:solidFill>
                  <a:srgbClr val="002060"/>
                </a:solidFill>
                <a:latin typeface="Roboto"/>
                <a:sym typeface="Roboto"/>
              </a:rPr>
              <a:t>z</a:t>
            </a:r>
            <a:r>
              <a:rPr kumimoji="0" lang="en-US" sz="21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ero</a:t>
            </a:r>
            <a:r>
              <a:rPr kumimoji="0" lang="en-US" sz="21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 draft of Implementation Plan </a:t>
            </a:r>
            <a:r>
              <a:rPr lang="en-US" sz="2100" dirty="0" smtClean="0">
                <a:solidFill>
                  <a:srgbClr val="002060"/>
                </a:solidFill>
                <a:latin typeface="Roboto"/>
                <a:sym typeface="Roboto"/>
              </a:rPr>
              <a:t>=&gt;</a:t>
            </a:r>
            <a:r>
              <a:rPr kumimoji="0" lang="en-US" sz="21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 </a:t>
            </a:r>
            <a:r>
              <a:rPr kumimoji="0" lang="en-US" sz="21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Roboto"/>
                <a:sym typeface="Roboto"/>
              </a:rPr>
              <a:t>228 written submissions including 42 from IOC/UNESCO Member States</a:t>
            </a:r>
          </a:p>
          <a:p>
            <a:pPr marL="457200" indent="-457200" defTabSz="1300480" hangingPunc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100" dirty="0" smtClean="0">
                <a:solidFill>
                  <a:srgbClr val="002060"/>
                </a:solidFill>
                <a:latin typeface="Roboto"/>
                <a:sym typeface="Roboto"/>
              </a:rPr>
              <a:t>IOC / UNESCO Member State and UN agency review of Version 1.0 of Implementation Plan =&gt; 44 written submissions from Member States &amp; 7 from UN agencies</a:t>
            </a:r>
          </a:p>
          <a:p>
            <a:pPr marL="285750" indent="-285750" defTabSz="1300480" hangingPunct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Roboto"/>
                <a:sym typeface="Roboto"/>
              </a:rPr>
              <a:t>This process resulted in Version</a:t>
            </a:r>
            <a:r>
              <a:rPr kumimoji="0" lang="en-US" sz="2400" b="1" i="0" u="none" strike="noStrike" cap="none" spc="0" normalizeH="0" dirty="0" smtClean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Roboto"/>
                <a:sym typeface="Roboto"/>
              </a:rPr>
              <a:t> 2.0 of the draft Implementation Plan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/>
              <a:uFillTx/>
              <a:latin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977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032" y="1052227"/>
            <a:ext cx="7453746" cy="61791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342900" indent="-342900" defTabSz="130048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2060"/>
                </a:solidFill>
                <a:sym typeface="Roboto"/>
              </a:rPr>
              <a:t>September to December 2020: </a:t>
            </a:r>
            <a:r>
              <a:rPr lang="en-US" sz="1700" dirty="0">
                <a:solidFill>
                  <a:srgbClr val="002060"/>
                </a:solidFill>
                <a:sym typeface="Roboto"/>
              </a:rPr>
              <a:t>Negotiation of Omnibus Resolution including Implementation Plan </a:t>
            </a:r>
            <a:endParaRPr lang="en-US" sz="1700" b="1" dirty="0" smtClean="0">
              <a:solidFill>
                <a:srgbClr val="002060"/>
              </a:solidFill>
              <a:sym typeface="Roboto"/>
            </a:endParaRP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700" b="1" dirty="0" smtClean="0">
                <a:solidFill>
                  <a:srgbClr val="002060"/>
                </a:solidFill>
                <a:sym typeface="Roboto"/>
              </a:rPr>
              <a:t>15 October 2020: 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Information Session to present Implementation Plan to UN Member States</a:t>
            </a: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700" b="1" dirty="0" smtClean="0">
                <a:solidFill>
                  <a:srgbClr val="002060"/>
                </a:solidFill>
                <a:sym typeface="Roboto"/>
              </a:rPr>
              <a:t>15 October 2020: 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Launch of </a:t>
            </a:r>
            <a:r>
              <a:rPr lang="en-US" sz="1700" dirty="0">
                <a:solidFill>
                  <a:srgbClr val="002060"/>
                </a:solidFill>
                <a:sym typeface="Roboto"/>
              </a:rPr>
              <a:t>f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irst “Call for Decade Actions” for </a:t>
            </a:r>
            <a:r>
              <a:rPr lang="en-US" sz="1700" dirty="0" err="1" smtClean="0">
                <a:solidFill>
                  <a:srgbClr val="002060"/>
                </a:solidFill>
                <a:sym typeface="Roboto"/>
              </a:rPr>
              <a:t>programmes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 and major contributions</a:t>
            </a: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700" b="1" dirty="0" smtClean="0">
                <a:solidFill>
                  <a:srgbClr val="002060"/>
                </a:solidFill>
                <a:sym typeface="Roboto"/>
              </a:rPr>
              <a:t>4 December 2020: 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Virtual high-level supporters event and pre-launch of Ocean Decade Alliance</a:t>
            </a: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700" b="1" dirty="0" smtClean="0">
                <a:solidFill>
                  <a:srgbClr val="002060"/>
                </a:solidFill>
                <a:sym typeface="Roboto"/>
              </a:rPr>
              <a:t>1 January 2021: 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Decade starts</a:t>
            </a:r>
          </a:p>
          <a:p>
            <a:pPr marL="342900" lvl="0" indent="-342900" defTabSz="130048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  <a:sym typeface="Roboto"/>
              </a:rPr>
              <a:t>January – O</a:t>
            </a:r>
            <a:r>
              <a:rPr lang="en-US" sz="1700" b="1" dirty="0" smtClean="0">
                <a:solidFill>
                  <a:srgbClr val="002060"/>
                </a:solidFill>
                <a:sym typeface="Roboto"/>
              </a:rPr>
              <a:t>ctober </a:t>
            </a:r>
            <a:r>
              <a:rPr lang="en-US" sz="1700" b="1" dirty="0">
                <a:solidFill>
                  <a:srgbClr val="002060"/>
                </a:solidFill>
                <a:sym typeface="Roboto"/>
              </a:rPr>
              <a:t>2021: 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Progressive establishment of coordination structures and </a:t>
            </a:r>
            <a:r>
              <a:rPr lang="en-US" sz="1700" dirty="0">
                <a:solidFill>
                  <a:srgbClr val="002060"/>
                </a:solidFill>
                <a:sym typeface="Roboto"/>
              </a:rPr>
              <a:t>roll-out of Stakeholder Engagement Mechanisms</a:t>
            </a:r>
          </a:p>
          <a:p>
            <a:pPr marL="342900" lvl="0" indent="-342900" defTabSz="130048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  <a:sym typeface="Roboto"/>
              </a:rPr>
              <a:t>March – April 2021: </a:t>
            </a:r>
            <a:r>
              <a:rPr lang="en-US" sz="1700" dirty="0">
                <a:solidFill>
                  <a:srgbClr val="002060"/>
                </a:solidFill>
                <a:sym typeface="Roboto"/>
              </a:rPr>
              <a:t>Decisions on first group of endorsed Decade Actions (</a:t>
            </a:r>
            <a:r>
              <a:rPr lang="en-US" sz="1700" dirty="0" err="1">
                <a:solidFill>
                  <a:srgbClr val="002060"/>
                </a:solidFill>
                <a:sym typeface="Roboto"/>
              </a:rPr>
              <a:t>programmes</a:t>
            </a:r>
            <a:r>
              <a:rPr lang="en-US" sz="1700" dirty="0">
                <a:solidFill>
                  <a:srgbClr val="002060"/>
                </a:solidFill>
                <a:sym typeface="Roboto"/>
              </a:rPr>
              <a:t> and contributions)</a:t>
            </a:r>
          </a:p>
          <a:p>
            <a:pPr marL="342900" lvl="0" indent="-342900" defTabSz="130048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olidFill>
                  <a:srgbClr val="002060"/>
                </a:solidFill>
                <a:sym typeface="Roboto"/>
              </a:rPr>
              <a:t>31 May – 2 June 2021</a:t>
            </a:r>
            <a:r>
              <a:rPr lang="en-US" sz="1700" dirty="0">
                <a:solidFill>
                  <a:srgbClr val="002060"/>
                </a:solidFill>
                <a:sym typeface="Roboto"/>
              </a:rPr>
              <a:t>: First International Ocean Decade Conference, Berlin</a:t>
            </a:r>
          </a:p>
          <a:p>
            <a:pPr marL="342900" lvl="0" indent="-342900" defTabSz="130048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700" b="1" dirty="0" smtClean="0">
                <a:solidFill>
                  <a:srgbClr val="002060"/>
                </a:solidFill>
                <a:sym typeface="Roboto"/>
              </a:rPr>
              <a:t>2021-2022: </a:t>
            </a:r>
            <a:r>
              <a:rPr lang="en-US" sz="1700" dirty="0" err="1" smtClean="0">
                <a:solidFill>
                  <a:srgbClr val="002060"/>
                </a:solidFill>
                <a:sym typeface="Roboto"/>
              </a:rPr>
              <a:t>CoDesign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 Conferences, UN </a:t>
            </a:r>
            <a:r>
              <a:rPr lang="en-US" sz="1700" dirty="0">
                <a:solidFill>
                  <a:srgbClr val="002060"/>
                </a:solidFill>
                <a:sym typeface="Roboto"/>
              </a:rPr>
              <a:t>Ocean 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Conference (Lisbon), </a:t>
            </a:r>
            <a:r>
              <a:rPr lang="en-US" sz="1700" dirty="0" err="1" smtClean="0">
                <a:solidFill>
                  <a:srgbClr val="002060"/>
                </a:solidFill>
                <a:sym typeface="Roboto"/>
              </a:rPr>
              <a:t>IOCAfrica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 Ocean Decade Conference </a:t>
            </a:r>
            <a:r>
              <a:rPr lang="en-US" sz="1700" smtClean="0">
                <a:solidFill>
                  <a:srgbClr val="002060"/>
                </a:solidFill>
                <a:sym typeface="Roboto"/>
              </a:rPr>
              <a:t>(</a:t>
            </a:r>
            <a:r>
              <a:rPr lang="en-US" sz="1700" smtClean="0">
                <a:solidFill>
                  <a:srgbClr val="002060"/>
                </a:solidFill>
                <a:sym typeface="Roboto"/>
              </a:rPr>
              <a:t>Egypt - </a:t>
            </a:r>
            <a:r>
              <a:rPr lang="en-US" sz="1700" dirty="0" smtClean="0">
                <a:solidFill>
                  <a:srgbClr val="FF0000"/>
                </a:solidFill>
                <a:sym typeface="Roboto"/>
              </a:rPr>
              <a:t>Roadmap for Africa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), 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Mediterranean Projects, </a:t>
            </a:r>
            <a:r>
              <a:rPr lang="en-US" sz="1700" dirty="0" err="1" smtClean="0">
                <a:solidFill>
                  <a:srgbClr val="002060"/>
                </a:solidFill>
                <a:sym typeface="Roboto"/>
              </a:rPr>
              <a:t>etc</a:t>
            </a:r>
            <a:r>
              <a:rPr lang="en-US" sz="1700" dirty="0" smtClean="0">
                <a:solidFill>
                  <a:srgbClr val="002060"/>
                </a:solidFill>
                <a:sym typeface="Roboto"/>
              </a:rPr>
              <a:t>;.... </a:t>
            </a:r>
            <a:endParaRPr lang="en-US" sz="1700" dirty="0">
              <a:solidFill>
                <a:srgbClr val="002060"/>
              </a:solidFill>
              <a:sym typeface="Roboto"/>
            </a:endParaRPr>
          </a:p>
          <a:p>
            <a:pPr marR="0" algn="l" defTabSz="1300480" rtl="0" fontAlgn="auto" latinLnBrk="0" hangingPunct="0">
              <a:lnSpc>
                <a:spcPct val="100000"/>
              </a:lnSpc>
              <a:spcBef>
                <a:spcPts val="600"/>
              </a:spcBef>
              <a:buClrTx/>
              <a:buSzTx/>
              <a:tabLst/>
            </a:pPr>
            <a:endParaRPr lang="en-US" sz="1700" dirty="0" smtClean="0">
              <a:solidFill>
                <a:srgbClr val="002060"/>
              </a:solidFill>
              <a:sym typeface="Roboto"/>
            </a:endParaRP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0000"/>
              </a:solidFill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09778" y="2557462"/>
            <a:ext cx="3263035" cy="20087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algn="ctr" defTabSz="1300480" hangingPunct="0"/>
            <a:endParaRPr kumimoji="0" lang="en-US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Roboto"/>
            </a:endParaRPr>
          </a:p>
          <a:p>
            <a:pPr algn="ctr" defTabSz="1300480" hangingPunct="0"/>
            <a:endParaRPr lang="en-US" dirty="0">
              <a:solidFill>
                <a:srgbClr val="000000"/>
              </a:solidFill>
              <a:sym typeface="Roboto"/>
            </a:endParaRPr>
          </a:p>
          <a:p>
            <a:pPr algn="ctr" defTabSz="1300480" hangingPunct="0"/>
            <a:endParaRPr kumimoji="0" lang="en-US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Roboto"/>
            </a:endParaRPr>
          </a:p>
          <a:p>
            <a:pPr defTabSz="1300480" hangingPunct="0"/>
            <a:endParaRPr kumimoji="0" lang="en-US" sz="20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Roboto"/>
            </a:endParaRP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aseline="0" dirty="0">
              <a:solidFill>
                <a:srgbClr val="000000"/>
              </a:solidFill>
              <a:sym typeface="Roboto"/>
            </a:endParaRP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96985" y="201733"/>
            <a:ext cx="3869519" cy="562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  <a:sym typeface="Roboto"/>
              </a:rPr>
              <a:t>The process so far (2)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41B7C8"/>
              </a:solidFill>
              <a:effectLst/>
              <a:uFillTx/>
              <a:latin typeface="Roboto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69232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85" y="201733"/>
            <a:ext cx="4379210" cy="562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  <a:sym typeface="Roboto"/>
              </a:rPr>
              <a:t>Decade Vision &amp; Mission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41B7C8"/>
              </a:solidFill>
              <a:effectLst/>
              <a:uFillTx/>
              <a:latin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C945F022-8812-45B5-933D-19A4B9A35A81}"/>
              </a:ext>
            </a:extLst>
          </p:cNvPr>
          <p:cNvSpPr txBox="1">
            <a:spLocks/>
          </p:cNvSpPr>
          <p:nvPr/>
        </p:nvSpPr>
        <p:spPr>
          <a:xfrm>
            <a:off x="341046" y="1241266"/>
            <a:ext cx="1155366" cy="910807"/>
          </a:xfrm>
          <a:prstGeom prst="rect">
            <a:avLst/>
          </a:prstGeom>
        </p:spPr>
        <p:txBody>
          <a:bodyPr/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0" indent="0">
              <a:buNone/>
            </a:pPr>
            <a:r>
              <a:rPr lang="en-US" sz="8800" kern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</a:t>
            </a:r>
            <a:endParaRPr lang="en-US" sz="88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54BE0E0A-A560-4455-A59B-C7C534771261}"/>
              </a:ext>
            </a:extLst>
          </p:cNvPr>
          <p:cNvSpPr txBox="1">
            <a:spLocks/>
          </p:cNvSpPr>
          <p:nvPr/>
        </p:nvSpPr>
        <p:spPr>
          <a:xfrm>
            <a:off x="918728" y="1435647"/>
            <a:ext cx="6488835" cy="3551989"/>
          </a:xfrm>
          <a:prstGeom prst="rect">
            <a:avLst/>
          </a:prstGeom>
          <a:solidFill>
            <a:schemeClr val="accent2">
              <a:lumMod val="40000"/>
              <a:lumOff val="60000"/>
              <a:alpha val="71000"/>
            </a:schemeClr>
          </a:solidFill>
        </p:spPr>
        <p:txBody>
          <a:bodyPr/>
          <a:lstStyle>
            <a:lvl1pPr marL="218131" marR="0" indent="-218131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1pPr>
            <a:lvl2pPr marL="575944" marR="0" indent="-254487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2pPr>
            <a:lvl3pPr marL="948298" marR="0" indent="-305384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3pPr>
            <a:lvl4pPr marL="1303688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4pPr>
            <a:lvl5pPr marL="162514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5pPr>
            <a:lvl6pPr marL="1946603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6pPr>
            <a:lvl7pPr marL="2268060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7pPr>
            <a:lvl8pPr marL="2589517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8pPr>
            <a:lvl9pPr marL="2910975" marR="0" indent="-339316" algn="l" defTabSz="914367" rtl="0" latinLnBrk="0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67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Roboto"/>
              </a:defRPr>
            </a:lvl9pPr>
          </a:lstStyle>
          <a:p>
            <a:pPr marL="0" indent="0" algn="ctr">
              <a:buNone/>
            </a:pPr>
            <a:endParaRPr lang="en-GB" sz="2000" i="1" kern="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000" i="1" kern="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Vision</a:t>
            </a:r>
          </a:p>
          <a:p>
            <a:pPr marL="0" indent="0" algn="ctr">
              <a:buNone/>
            </a:pPr>
            <a:r>
              <a:rPr lang="en-GB" sz="2000" b="1" i="1" kern="0" dirty="0" smtClean="0">
                <a:solidFill>
                  <a:schemeClr val="accent4"/>
                </a:solidFill>
              </a:rPr>
              <a:t>The science we need for the ocean we want</a:t>
            </a:r>
          </a:p>
          <a:p>
            <a:pPr marL="0" indent="0" algn="ctr">
              <a:buNone/>
            </a:pPr>
            <a:r>
              <a:rPr lang="en-GB" sz="2000" b="1" i="1" kern="0" dirty="0" smtClean="0">
                <a:solidFill>
                  <a:schemeClr val="accent4"/>
                </a:solidFill>
              </a:rPr>
              <a:t>***</a:t>
            </a:r>
          </a:p>
          <a:p>
            <a:pPr marL="0" indent="0" algn="ctr">
              <a:buNone/>
            </a:pPr>
            <a:r>
              <a:rPr lang="en-GB" sz="2000" i="1" kern="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Mission</a:t>
            </a:r>
          </a:p>
          <a:p>
            <a:pPr marL="0" indent="0" algn="ctr">
              <a:buNone/>
            </a:pPr>
            <a:r>
              <a:rPr lang="en-GB" sz="2000" b="1" i="1" kern="0" dirty="0" smtClean="0">
                <a:solidFill>
                  <a:schemeClr val="accent4"/>
                </a:solidFill>
              </a:rPr>
              <a:t>Transformative ocean science solutions for sustainable development, connecting people and our ocean.</a:t>
            </a:r>
            <a:endParaRPr lang="en-US" sz="2000" b="1" i="1" kern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04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117" y="196623"/>
            <a:ext cx="703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Roboto"/>
              </a:rPr>
              <a:t>Objectives and Actions of the Ocean Decade </a:t>
            </a:r>
            <a:endParaRPr lang="fr-FR" b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454"/>
            <a:ext cx="12192000" cy="55833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1664" y="2867125"/>
            <a:ext cx="3675954" cy="35244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0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377" y="108995"/>
            <a:ext cx="4633639" cy="562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  <a:sym typeface="Roboto"/>
              </a:rPr>
              <a:t>Decade Action Framework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41B7C8"/>
              </a:solidFill>
              <a:effectLst/>
              <a:uFillTx/>
              <a:latin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16" y="0"/>
            <a:ext cx="5984692" cy="7243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964" y="-733"/>
            <a:ext cx="2051844" cy="14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862" y="205419"/>
            <a:ext cx="3877669" cy="993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  <a:sym typeface="Roboto"/>
              </a:rPr>
              <a:t>Ocean Decade Challenges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41B7C8"/>
              </a:solidFill>
              <a:effectLst/>
              <a:uFillTx/>
              <a:latin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1403927"/>
            <a:ext cx="4664364" cy="2382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graphicFrame>
        <p:nvGraphicFramePr>
          <p:cNvPr id="46" name="Diagram 45"/>
          <p:cNvGraphicFramePr/>
          <p:nvPr>
            <p:extLst>
              <p:ext uri="{D42A27DB-BD31-4B8C-83A1-F6EECF244321}">
                <p14:modId xmlns:p14="http://schemas.microsoft.com/office/powerpoint/2010/main" val="3289366581"/>
              </p:ext>
            </p:extLst>
          </p:nvPr>
        </p:nvGraphicFramePr>
        <p:xfrm>
          <a:off x="1801051" y="118534"/>
          <a:ext cx="8324629" cy="6739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6598" y="1985810"/>
            <a:ext cx="831273" cy="962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“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341" y="2541018"/>
            <a:ext cx="2684044" cy="1239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Challenges will evolve</a:t>
            </a:r>
            <a:r>
              <a:rPr kumimoji="0" lang="en-US" sz="2400" b="0" i="1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 over the life of the Decade.</a:t>
            </a:r>
            <a:endParaRPr kumimoji="0" lang="fr-FR" sz="2400" b="0" i="1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797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931" y="238679"/>
            <a:ext cx="3269996" cy="562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2060"/>
                </a:solidFill>
                <a:latin typeface="Roboto"/>
                <a:cs typeface="Arial" panose="020B0604020202020204" pitchFamily="34" charset="0"/>
                <a:sym typeface="Roboto"/>
              </a:rPr>
              <a:t>Decade Outcomes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rgbClr val="41B7C8"/>
              </a:solidFill>
              <a:effectLst/>
              <a:uFillTx/>
              <a:latin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490" y="939017"/>
            <a:ext cx="8515927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i="1" dirty="0" smtClean="0">
              <a:solidFill>
                <a:srgbClr val="0070C0"/>
              </a:solidFill>
              <a:latin typeface="Roboto"/>
            </a:endParaRPr>
          </a:p>
          <a:p>
            <a:pPr algn="ctr"/>
            <a:r>
              <a:rPr lang="en-GB" sz="2000" i="1" dirty="0" smtClean="0">
                <a:solidFill>
                  <a:srgbClr val="0070C0"/>
                </a:solidFill>
                <a:latin typeface="Roboto"/>
              </a:rPr>
              <a:t>Describe </a:t>
            </a:r>
            <a:r>
              <a:rPr lang="en-GB" sz="2000" i="1" dirty="0">
                <a:solidFill>
                  <a:srgbClr val="0070C0"/>
                </a:solidFill>
                <a:latin typeface="Roboto"/>
              </a:rPr>
              <a:t>the </a:t>
            </a:r>
            <a:r>
              <a:rPr lang="en-GB" sz="2000" i="1" dirty="0" smtClean="0">
                <a:solidFill>
                  <a:srgbClr val="0070C0"/>
                </a:solidFill>
                <a:latin typeface="Roboto"/>
              </a:rPr>
              <a:t>‘ocean </a:t>
            </a:r>
            <a:r>
              <a:rPr lang="en-GB" sz="2000" i="1" dirty="0">
                <a:solidFill>
                  <a:srgbClr val="0070C0"/>
                </a:solidFill>
                <a:latin typeface="Roboto"/>
              </a:rPr>
              <a:t>we </a:t>
            </a:r>
            <a:r>
              <a:rPr lang="en-GB" sz="2000" i="1" dirty="0" smtClean="0">
                <a:solidFill>
                  <a:srgbClr val="0070C0"/>
                </a:solidFill>
                <a:latin typeface="Roboto"/>
              </a:rPr>
              <a:t>want’ </a:t>
            </a:r>
            <a:r>
              <a:rPr lang="en-GB" sz="2000" i="1" dirty="0">
                <a:solidFill>
                  <a:srgbClr val="0070C0"/>
                </a:solidFill>
                <a:latin typeface="Roboto"/>
              </a:rPr>
              <a:t>at the end of the Decade</a:t>
            </a:r>
            <a:r>
              <a:rPr lang="en-GB" sz="2000" i="1" dirty="0" smtClean="0">
                <a:solidFill>
                  <a:srgbClr val="0070C0"/>
                </a:solidFill>
                <a:latin typeface="Roboto"/>
              </a:rPr>
              <a:t>.</a:t>
            </a:r>
          </a:p>
          <a:p>
            <a:pPr algn="ctr"/>
            <a:endParaRPr lang="en-GB" sz="2000" i="1" dirty="0">
              <a:solidFill>
                <a:srgbClr val="002060"/>
              </a:solidFill>
              <a:latin typeface="Roboto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dirty="0">
                <a:solidFill>
                  <a:srgbClr val="002060"/>
                </a:solidFill>
                <a:latin typeface="Roboto"/>
              </a:rPr>
              <a:t>A </a:t>
            </a:r>
            <a:r>
              <a:rPr lang="en-GB" b="1" dirty="0">
                <a:solidFill>
                  <a:srgbClr val="002060"/>
                </a:solidFill>
                <a:latin typeface="Roboto"/>
              </a:rPr>
              <a:t>clean ocean </a:t>
            </a:r>
            <a:r>
              <a:rPr lang="en-GB" dirty="0">
                <a:solidFill>
                  <a:srgbClr val="002060"/>
                </a:solidFill>
                <a:latin typeface="Roboto"/>
              </a:rPr>
              <a:t>where sources of pollution are identified, reduced or removed.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dirty="0">
                <a:solidFill>
                  <a:srgbClr val="002060"/>
                </a:solidFill>
                <a:latin typeface="Roboto"/>
              </a:rPr>
              <a:t>A </a:t>
            </a:r>
            <a:r>
              <a:rPr lang="en-GB" b="1" dirty="0">
                <a:solidFill>
                  <a:srgbClr val="002060"/>
                </a:solidFill>
                <a:latin typeface="Roboto"/>
              </a:rPr>
              <a:t>healthy and resilient ocean </a:t>
            </a:r>
            <a:r>
              <a:rPr lang="en-GB" dirty="0">
                <a:solidFill>
                  <a:srgbClr val="002060"/>
                </a:solidFill>
                <a:latin typeface="Roboto"/>
              </a:rPr>
              <a:t>where marine ecosystems are understood and managed.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dirty="0">
                <a:solidFill>
                  <a:srgbClr val="002060"/>
                </a:solidFill>
                <a:latin typeface="Roboto"/>
              </a:rPr>
              <a:t>A </a:t>
            </a:r>
            <a:r>
              <a:rPr lang="en-GB" b="1" dirty="0">
                <a:solidFill>
                  <a:srgbClr val="002060"/>
                </a:solidFill>
                <a:latin typeface="Roboto"/>
              </a:rPr>
              <a:t>productive ocean </a:t>
            </a:r>
            <a:r>
              <a:rPr lang="en-GB" dirty="0">
                <a:solidFill>
                  <a:srgbClr val="002060"/>
                </a:solidFill>
                <a:latin typeface="Roboto"/>
              </a:rPr>
              <a:t>supporting sustainable food supply and a sustainable ocean economy.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dirty="0">
                <a:solidFill>
                  <a:srgbClr val="002060"/>
                </a:solidFill>
                <a:latin typeface="Roboto"/>
              </a:rPr>
              <a:t>A </a:t>
            </a:r>
            <a:r>
              <a:rPr lang="en-GB" b="1" dirty="0">
                <a:solidFill>
                  <a:srgbClr val="002060"/>
                </a:solidFill>
                <a:latin typeface="Roboto"/>
              </a:rPr>
              <a:t>predicted ocean </a:t>
            </a:r>
            <a:r>
              <a:rPr lang="en-GB" dirty="0">
                <a:solidFill>
                  <a:srgbClr val="002060"/>
                </a:solidFill>
                <a:latin typeface="Roboto"/>
              </a:rPr>
              <a:t>where society understands and can respond to changing ocean conditions.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dirty="0">
                <a:solidFill>
                  <a:srgbClr val="002060"/>
                </a:solidFill>
                <a:latin typeface="Roboto"/>
              </a:rPr>
              <a:t>A </a:t>
            </a:r>
            <a:r>
              <a:rPr lang="en-GB" b="1" dirty="0">
                <a:solidFill>
                  <a:srgbClr val="002060"/>
                </a:solidFill>
                <a:latin typeface="Roboto"/>
              </a:rPr>
              <a:t>safe ocean </a:t>
            </a:r>
            <a:r>
              <a:rPr lang="en-GB" dirty="0">
                <a:solidFill>
                  <a:srgbClr val="002060"/>
                </a:solidFill>
                <a:latin typeface="Roboto"/>
              </a:rPr>
              <a:t>where life and livelihoods are protected from ocean-related hazards.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dirty="0">
                <a:solidFill>
                  <a:srgbClr val="002060"/>
                </a:solidFill>
                <a:latin typeface="Roboto"/>
              </a:rPr>
              <a:t>An </a:t>
            </a:r>
            <a:r>
              <a:rPr lang="en-GB" b="1" dirty="0">
                <a:solidFill>
                  <a:srgbClr val="002060"/>
                </a:solidFill>
                <a:latin typeface="Roboto"/>
              </a:rPr>
              <a:t>accessible ocean </a:t>
            </a:r>
            <a:r>
              <a:rPr lang="en-GB" dirty="0">
                <a:solidFill>
                  <a:srgbClr val="002060"/>
                </a:solidFill>
                <a:latin typeface="Roboto"/>
              </a:rPr>
              <a:t>with open and equitable access to data, information, and technology and innovation.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dirty="0">
                <a:solidFill>
                  <a:srgbClr val="002060"/>
                </a:solidFill>
                <a:latin typeface="Roboto"/>
              </a:rPr>
              <a:t>An </a:t>
            </a:r>
            <a:r>
              <a:rPr lang="en-GB" b="1" dirty="0">
                <a:solidFill>
                  <a:srgbClr val="002060"/>
                </a:solidFill>
                <a:latin typeface="Roboto"/>
              </a:rPr>
              <a:t>inspiring and engaging ocean </a:t>
            </a:r>
            <a:r>
              <a:rPr lang="en-GB" dirty="0">
                <a:solidFill>
                  <a:srgbClr val="002060"/>
                </a:solidFill>
                <a:latin typeface="Roboto"/>
              </a:rPr>
              <a:t>where society understands and values the ocean in relation to human wellbeing and sustainable development.</a:t>
            </a:r>
          </a:p>
        </p:txBody>
      </p:sp>
    </p:spTree>
    <p:extLst>
      <p:ext uri="{BB962C8B-B14F-4D97-AF65-F5344CB8AC3E}">
        <p14:creationId xmlns:p14="http://schemas.microsoft.com/office/powerpoint/2010/main" val="25461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16042</TotalTime>
  <Words>951</Words>
  <Application>Microsoft Office PowerPoint</Application>
  <PresentationFormat>Grand écran</PresentationFormat>
  <Paragraphs>116</Paragraphs>
  <Slides>22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22</vt:i4>
      </vt:variant>
    </vt:vector>
  </HeadingPairs>
  <TitlesOfParts>
    <vt:vector size="39" baseType="lpstr">
      <vt:lpstr>Arial</vt:lpstr>
      <vt:lpstr>Calibri</vt:lpstr>
      <vt:lpstr>Calibri Light</vt:lpstr>
      <vt:lpstr>Open Sans</vt:lpstr>
      <vt:lpstr>Roboto</vt:lpstr>
      <vt:lpstr>Wingdings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Karim HILMI</cp:lastModifiedBy>
  <cp:revision>273</cp:revision>
  <cp:lastPrinted>2020-10-15T10:56:02Z</cp:lastPrinted>
  <dcterms:created xsi:type="dcterms:W3CDTF">2019-09-03T09:02:06Z</dcterms:created>
  <dcterms:modified xsi:type="dcterms:W3CDTF">2022-09-14T06:35:19Z</dcterms:modified>
</cp:coreProperties>
</file>